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3" r:id="rId13"/>
    <p:sldId id="281" r:id="rId14"/>
    <p:sldId id="269" r:id="rId15"/>
    <p:sldId id="271" r:id="rId16"/>
    <p:sldId id="272" r:id="rId17"/>
    <p:sldId id="280" r:id="rId18"/>
    <p:sldId id="274" r:id="rId19"/>
    <p:sldId id="276" r:id="rId20"/>
    <p:sldId id="277" r:id="rId21"/>
    <p:sldId id="279" r:id="rId22"/>
  </p:sldIdLst>
  <p:sldSz cx="12192000" cy="6858000"/>
  <p:notesSz cx="6858000" cy="9144000"/>
  <p:embeddedFontLst>
    <p:embeddedFont>
      <p:font typeface="思源黑体 CN ExtraLight" panose="02010600030101010101" charset="-122"/>
      <p:regular r:id="rId23"/>
    </p:embeddedFont>
    <p:embeddedFont>
      <p:font typeface="思源黑体 CN Normal" panose="02010600030101010101" charset="-122"/>
      <p:regular r:id="rId24"/>
    </p:embeddedFon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59" autoAdjust="0"/>
  </p:normalViewPr>
  <p:slideViewPr>
    <p:cSldViewPr snapToGrid="0">
      <p:cViewPr varScale="1">
        <p:scale>
          <a:sx n="63" d="100"/>
          <a:sy n="63" d="100"/>
        </p:scale>
        <p:origin x="8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6">
            <a:extLst>
              <a:ext uri="{FF2B5EF4-FFF2-40B4-BE49-F238E27FC236}">
                <a16:creationId xmlns:a16="http://schemas.microsoft.com/office/drawing/2014/main" id="{FAE25CC9-9C51-4656-84CC-CBF63CAAE1AA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6A07EA41-8ACB-E1E6-F39A-E3F13EEDC796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C4083D3-ED28-D84E-B40E-5C933A713E5C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5F568-396A-9C73-8708-FA8482955BA7}"/>
              </a:ext>
            </a:extLst>
          </p:cNvPr>
          <p:cNvGrpSpPr/>
          <p:nvPr userDrawn="1"/>
        </p:nvGrpSpPr>
        <p:grpSpPr>
          <a:xfrm rot="1160927" flipH="1">
            <a:off x="533659" y="6176575"/>
            <a:ext cx="941340" cy="589938"/>
            <a:chOff x="10927405" y="4655344"/>
            <a:chExt cx="645470" cy="404516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CBFD7DFD-554D-E1F6-CF23-C196697CBE00}"/>
                </a:ext>
              </a:extLst>
            </p:cNvPr>
            <p:cNvSpPr/>
            <p:nvPr/>
          </p:nvSpPr>
          <p:spPr>
            <a:xfrm>
              <a:off x="10927405" y="4655344"/>
              <a:ext cx="645470" cy="404516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2E5864F-B035-A198-5F64-17C9FB15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0511" y="4687973"/>
              <a:ext cx="339258" cy="33925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11F7E3-E678-8B9F-785C-72593B59C7FD}"/>
              </a:ext>
            </a:extLst>
          </p:cNvPr>
          <p:cNvGrpSpPr/>
          <p:nvPr userDrawn="1"/>
        </p:nvGrpSpPr>
        <p:grpSpPr>
          <a:xfrm>
            <a:off x="1429541" y="4181823"/>
            <a:ext cx="814708" cy="510578"/>
            <a:chOff x="1429541" y="4181823"/>
            <a:chExt cx="814708" cy="510578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42F091F0-B144-0D50-8CCD-883D44F88919}"/>
                </a:ext>
              </a:extLst>
            </p:cNvPr>
            <p:cNvSpPr/>
            <p:nvPr/>
          </p:nvSpPr>
          <p:spPr>
            <a:xfrm rot="19872640" flipH="1">
              <a:off x="1429541" y="4181823"/>
              <a:ext cx="814708" cy="51057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72B26C8-E04A-5E0D-08C6-1586FECB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08407">
              <a:off x="1647889" y="4248106"/>
              <a:ext cx="378012" cy="378012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5B95CE-D025-AD3E-DCDB-7E8A19A4646E}"/>
              </a:ext>
            </a:extLst>
          </p:cNvPr>
          <p:cNvGrpSpPr/>
          <p:nvPr userDrawn="1"/>
        </p:nvGrpSpPr>
        <p:grpSpPr>
          <a:xfrm>
            <a:off x="9926856" y="1861289"/>
            <a:ext cx="792884" cy="496902"/>
            <a:chOff x="9926856" y="1861289"/>
            <a:chExt cx="792884" cy="496902"/>
          </a:xfrm>
        </p:grpSpPr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id="{A3908774-0B35-D622-054F-B9D6393AB16C}"/>
                </a:ext>
              </a:extLst>
            </p:cNvPr>
            <p:cNvSpPr/>
            <p:nvPr/>
          </p:nvSpPr>
          <p:spPr>
            <a:xfrm rot="1074474">
              <a:off x="9926856" y="1861289"/>
              <a:ext cx="792884" cy="49690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8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A1094CA-94EC-334F-62EC-2125912C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06638">
              <a:off x="10147530" y="1933972"/>
              <a:ext cx="351536" cy="351536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311EEA-F750-B9D8-9426-DAD41DE71B84}"/>
              </a:ext>
            </a:extLst>
          </p:cNvPr>
          <p:cNvGrpSpPr/>
          <p:nvPr userDrawn="1"/>
        </p:nvGrpSpPr>
        <p:grpSpPr>
          <a:xfrm>
            <a:off x="1474892" y="986574"/>
            <a:ext cx="520746" cy="326352"/>
            <a:chOff x="1996022" y="1588248"/>
            <a:chExt cx="520746" cy="32635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963E310F-EBBC-AFC2-6956-59E2DB6C68D3}"/>
                </a:ext>
              </a:extLst>
            </p:cNvPr>
            <p:cNvSpPr/>
            <p:nvPr/>
          </p:nvSpPr>
          <p:spPr>
            <a:xfrm rot="20014873">
              <a:off x="1996022" y="1588248"/>
              <a:ext cx="520746" cy="32635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0B14788-6758-781F-6747-B68A659A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22341">
              <a:off x="2118017" y="1613046"/>
              <a:ext cx="276756" cy="276756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E375F7-F957-49FA-5B24-C2E445CC6017}"/>
              </a:ext>
            </a:extLst>
          </p:cNvPr>
          <p:cNvGrpSpPr/>
          <p:nvPr userDrawn="1"/>
        </p:nvGrpSpPr>
        <p:grpSpPr>
          <a:xfrm>
            <a:off x="9295503" y="5770907"/>
            <a:ext cx="397900" cy="249364"/>
            <a:chOff x="9295503" y="5770907"/>
            <a:chExt cx="397900" cy="249364"/>
          </a:xfrm>
        </p:grpSpPr>
        <p:sp>
          <p:nvSpPr>
            <p:cNvPr id="23" name="对话气泡: 圆角矩形 22">
              <a:extLst>
                <a:ext uri="{FF2B5EF4-FFF2-40B4-BE49-F238E27FC236}">
                  <a16:creationId xmlns:a16="http://schemas.microsoft.com/office/drawing/2014/main" id="{A2C2CA30-8953-6664-96AB-BFE856C8F98A}"/>
                </a:ext>
              </a:extLst>
            </p:cNvPr>
            <p:cNvSpPr/>
            <p:nvPr/>
          </p:nvSpPr>
          <p:spPr>
            <a:xfrm rot="651194">
              <a:off x="9295503" y="5770907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1C72E3B-100A-C979-00D1-56514500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06742" y="5807878"/>
              <a:ext cx="175422" cy="17542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B5BFCE-D4B7-FDB1-6718-04D8184B7D40}"/>
              </a:ext>
            </a:extLst>
          </p:cNvPr>
          <p:cNvGrpSpPr/>
          <p:nvPr userDrawn="1"/>
        </p:nvGrpSpPr>
        <p:grpSpPr>
          <a:xfrm>
            <a:off x="4722303" y="4699712"/>
            <a:ext cx="397900" cy="249364"/>
            <a:chOff x="4722303" y="4699712"/>
            <a:chExt cx="397900" cy="249364"/>
          </a:xfrm>
        </p:grpSpPr>
        <p:sp>
          <p:nvSpPr>
            <p:cNvPr id="26" name="对话气泡: 圆角矩形 25">
              <a:extLst>
                <a:ext uri="{FF2B5EF4-FFF2-40B4-BE49-F238E27FC236}">
                  <a16:creationId xmlns:a16="http://schemas.microsoft.com/office/drawing/2014/main" id="{ACB7B0CF-D233-52BF-05CF-9BA2D30C6021}"/>
                </a:ext>
              </a:extLst>
            </p:cNvPr>
            <p:cNvSpPr/>
            <p:nvPr/>
          </p:nvSpPr>
          <p:spPr>
            <a:xfrm rot="20798607" flipH="1">
              <a:off x="4722303" y="4699712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B36737C4-B490-1815-8E40-3B4C3691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609839">
              <a:off x="4806953" y="4710094"/>
              <a:ext cx="228600" cy="2286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A08C6F-0C68-0539-2739-18CF8ECB4FDD}"/>
              </a:ext>
            </a:extLst>
          </p:cNvPr>
          <p:cNvGrpSpPr/>
          <p:nvPr userDrawn="1"/>
        </p:nvGrpSpPr>
        <p:grpSpPr>
          <a:xfrm>
            <a:off x="11612436" y="4863562"/>
            <a:ext cx="941340" cy="589938"/>
            <a:chOff x="11612436" y="4863562"/>
            <a:chExt cx="941340" cy="589938"/>
          </a:xfrm>
        </p:grpSpPr>
        <p:sp>
          <p:nvSpPr>
            <p:cNvPr id="29" name="对话气泡: 圆角矩形 28">
              <a:extLst>
                <a:ext uri="{FF2B5EF4-FFF2-40B4-BE49-F238E27FC236}">
                  <a16:creationId xmlns:a16="http://schemas.microsoft.com/office/drawing/2014/main" id="{30B84EBE-F53E-3789-578A-BA564E06A5A1}"/>
                </a:ext>
              </a:extLst>
            </p:cNvPr>
            <p:cNvSpPr/>
            <p:nvPr/>
          </p:nvSpPr>
          <p:spPr>
            <a:xfrm rot="1307322">
              <a:off x="11612436" y="4863562"/>
              <a:ext cx="941340" cy="58993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563959F6-0F30-7D37-08AB-3A057145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357808">
              <a:off x="11799123" y="4874548"/>
              <a:ext cx="567966" cy="567966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38AC0CE-A2B1-2289-EB05-34873C3472C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365502-DE11-FB33-C18B-20A0ED03DDFC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4340AD-252E-9C91-FEBE-DEE575FE1FF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hlinkClick r:id="rId16"/>
            <a:extLst>
              <a:ext uri="{FF2B5EF4-FFF2-40B4-BE49-F238E27FC236}">
                <a16:creationId xmlns:a16="http://schemas.microsoft.com/office/drawing/2014/main" id="{96849352-D066-8A5F-1C44-2D49CDFFE8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EA7315-A71E-4F19-10A8-3A3E3C496B38}"/>
              </a:ext>
            </a:extLst>
          </p:cNvPr>
          <p:cNvGrpSpPr/>
          <p:nvPr userDrawn="1"/>
        </p:nvGrpSpPr>
        <p:grpSpPr>
          <a:xfrm>
            <a:off x="711199" y="1168399"/>
            <a:ext cx="4521202" cy="4521202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FD5B75CC-407C-30C7-BCD4-E5AFDDD20A64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9529B95C-D63D-3A91-99F3-7432492410C1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空心弧 9">
            <a:extLst>
              <a:ext uri="{FF2B5EF4-FFF2-40B4-BE49-F238E27FC236}">
                <a16:creationId xmlns:a16="http://schemas.microsoft.com/office/drawing/2014/main" id="{7837F8E7-CE65-5ED8-B6C3-26CF8E1E4661}"/>
              </a:ext>
            </a:extLst>
          </p:cNvPr>
          <p:cNvSpPr/>
          <p:nvPr userDrawn="1"/>
        </p:nvSpPr>
        <p:spPr>
          <a:xfrm>
            <a:off x="1130299" y="1587500"/>
            <a:ext cx="3683000" cy="3683000"/>
          </a:xfrm>
          <a:prstGeom prst="blockArc">
            <a:avLst>
              <a:gd name="adj1" fmla="val 13759388"/>
              <a:gd name="adj2" fmla="val 4847931"/>
              <a:gd name="adj3" fmla="val 19635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30BE957B-305E-9F57-31E9-AA716E3601F2}"/>
              </a:ext>
            </a:extLst>
          </p:cNvPr>
          <p:cNvSpPr/>
          <p:nvPr userDrawn="1"/>
        </p:nvSpPr>
        <p:spPr>
          <a:xfrm>
            <a:off x="10746016" y="62266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A4099D-B237-21FB-5968-425076C789CA}"/>
              </a:ext>
            </a:extLst>
          </p:cNvPr>
          <p:cNvGrpSpPr/>
          <p:nvPr userDrawn="1"/>
        </p:nvGrpSpPr>
        <p:grpSpPr>
          <a:xfrm>
            <a:off x="8103505" y="6572249"/>
            <a:ext cx="2752272" cy="170561"/>
            <a:chOff x="-330200" y="4580518"/>
            <a:chExt cx="5600700" cy="34708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1D54E6D-D398-9B84-D96C-FFD84B99F323}"/>
                </a:ext>
              </a:extLst>
            </p:cNvPr>
            <p:cNvSpPr/>
            <p:nvPr/>
          </p:nvSpPr>
          <p:spPr>
            <a:xfrm>
              <a:off x="-63499" y="4580518"/>
              <a:ext cx="5333999" cy="2634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1F90741-E32A-96F6-6CFE-D7082EE9A78A}"/>
                </a:ext>
              </a:extLst>
            </p:cNvPr>
            <p:cNvSpPr/>
            <p:nvPr/>
          </p:nvSpPr>
          <p:spPr>
            <a:xfrm>
              <a:off x="-330200" y="4760283"/>
              <a:ext cx="4470400" cy="16731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B02F4861-31F0-1E89-A607-3CAB48FF44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6DC084-3616-2918-35D3-2CC06E5D263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E484EC-6115-3677-3AE2-CA0AD6ACCB6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6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7655AA9-2EEE-6D92-43E2-EF1D47ED78EC}"/>
              </a:ext>
            </a:extLst>
          </p:cNvPr>
          <p:cNvGrpSpPr/>
          <p:nvPr userDrawn="1"/>
        </p:nvGrpSpPr>
        <p:grpSpPr>
          <a:xfrm>
            <a:off x="3410857" y="390182"/>
            <a:ext cx="5370286" cy="5370286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D09201F5-4037-D301-99F8-517F03C6DBB8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82AE4CC8-D88C-8CD4-0502-C07ED328F386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>
            <a:hlinkClick r:id="rId2"/>
            <a:extLst>
              <a:ext uri="{FF2B5EF4-FFF2-40B4-BE49-F238E27FC236}">
                <a16:creationId xmlns:a16="http://schemas.microsoft.com/office/drawing/2014/main" id="{14256289-A9FC-F64F-7AE4-67411B44BA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1" name="空心弧 10">
            <a:extLst>
              <a:ext uri="{FF2B5EF4-FFF2-40B4-BE49-F238E27FC236}">
                <a16:creationId xmlns:a16="http://schemas.microsoft.com/office/drawing/2014/main" id="{D32D556C-D4C0-1945-9AAC-B3934C1A7302}"/>
              </a:ext>
            </a:extLst>
          </p:cNvPr>
          <p:cNvSpPr/>
          <p:nvPr userDrawn="1"/>
        </p:nvSpPr>
        <p:spPr>
          <a:xfrm rot="20583593">
            <a:off x="10925629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9D3B0B3C-D8E2-8E6E-D0AB-862B26C764E2}"/>
              </a:ext>
            </a:extLst>
          </p:cNvPr>
          <p:cNvSpPr/>
          <p:nvPr userDrawn="1"/>
        </p:nvSpPr>
        <p:spPr>
          <a:xfrm rot="1016407" flipH="1">
            <a:off x="-707570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BE0F3-5CFB-1F1C-A33D-EBA6403FFD72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8E6D9C-61D5-E594-6232-3B961D650923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148158-24AB-384C-E88D-94C03A02D1C3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空心弧 8">
            <a:extLst>
              <a:ext uri="{FF2B5EF4-FFF2-40B4-BE49-F238E27FC236}">
                <a16:creationId xmlns:a16="http://schemas.microsoft.com/office/drawing/2014/main" id="{A1F487EF-DBA3-A2A5-8064-E84A3BB1CDCB}"/>
              </a:ext>
            </a:extLst>
          </p:cNvPr>
          <p:cNvSpPr/>
          <p:nvPr userDrawn="1"/>
        </p:nvSpPr>
        <p:spPr>
          <a:xfrm rot="17722357">
            <a:off x="591017" y="334920"/>
            <a:ext cx="961726" cy="961726"/>
          </a:xfrm>
          <a:prstGeom prst="blockArc">
            <a:avLst>
              <a:gd name="adj1" fmla="val 7945705"/>
              <a:gd name="adj2" fmla="val 3482675"/>
              <a:gd name="adj3" fmla="val 20698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BC1A5-F982-D848-3971-F00842333F09}"/>
              </a:ext>
            </a:extLst>
          </p:cNvPr>
          <p:cNvSpPr/>
          <p:nvPr userDrawn="1"/>
        </p:nvSpPr>
        <p:spPr>
          <a:xfrm>
            <a:off x="0" y="6781800"/>
            <a:ext cx="12204700" cy="76200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8718621-212A-850E-8A5C-E28EAEF4F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072" y="602771"/>
            <a:ext cx="5524500" cy="54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32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</a:lstStyle>
          <a:p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输入标题</a:t>
            </a:r>
          </a:p>
        </p:txBody>
      </p:sp>
      <p:pic>
        <p:nvPicPr>
          <p:cNvPr id="14" name="图片 13">
            <a:hlinkClick r:id="rId2"/>
            <a:extLst>
              <a:ext uri="{FF2B5EF4-FFF2-40B4-BE49-F238E27FC236}">
                <a16:creationId xmlns:a16="http://schemas.microsoft.com/office/drawing/2014/main" id="{77388A7E-3947-D42E-AA82-76AC64A6C0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: 空心 9">
            <a:extLst>
              <a:ext uri="{FF2B5EF4-FFF2-40B4-BE49-F238E27FC236}">
                <a16:creationId xmlns:a16="http://schemas.microsoft.com/office/drawing/2014/main" id="{2A5D452C-908B-83D9-6D4A-120C0FE89F59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EB0EE5E7-7F1C-E9E6-6CA2-1070FC834E95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96F335B-8373-565A-DCA3-24287C38EDD7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DB92D14C-4368-D739-9D4E-6AA9A8C2A9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B324967-FD0F-BD84-55B4-C268E191C0E0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D5C273-1CD4-1DD4-4E0A-CEE62C908F7F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991DA-8FA9-D9C8-5171-E440B43C6DB5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4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154A33-747C-4A5D-8228-1FBB8C6CB121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3C0246-67FF-40D3-8BFD-6742D83FD9A2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思源黑体 </a:t>
            </a:r>
            <a:r>
              <a:rPr lang="fr-FR" altLang="zh-CN"/>
              <a:t>CN Normal</a:t>
            </a:r>
            <a:r>
              <a:rPr lang="zh-CN" altLang="en-US"/>
              <a:t>（标题）、思源黑体 </a:t>
            </a:r>
            <a:r>
              <a:rPr lang="en-US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r>
              <a:rPr lang="zh-CN" altLang="en-US"/>
              <a:t>英文 思源黑体 </a:t>
            </a:r>
            <a:r>
              <a:rPr lang="fr-FR" altLang="zh-CN"/>
              <a:t>CN Normal</a:t>
            </a:r>
            <a:r>
              <a:rPr lang="zh-CN" altLang="en-US"/>
              <a:t>（标题）</a:t>
            </a:r>
            <a:r>
              <a:rPr lang="zh-CN" altLang="fr-FR"/>
              <a:t>、</a:t>
            </a:r>
            <a:r>
              <a:rPr lang="zh-CN" altLang="en-US"/>
              <a:t>思源黑体 </a:t>
            </a:r>
            <a:r>
              <a:rPr lang="fr-FR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Unsplash</a:t>
            </a:r>
            <a:r>
              <a:rPr lang="zh-CN" altLang="en-US"/>
              <a:t>、</a:t>
            </a:r>
            <a:r>
              <a:rPr lang="en-US" altLang="zh-CN"/>
              <a:t>Pexels</a:t>
            </a:r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書翰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799BC-CCC7-465F-A088-DB9D06D53CF9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8A8E1F-3B42-4289-98BF-9C3BFB395D24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8654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00CBE-FA0E-59A4-34C8-BA421B94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9749-17A3-4DFB-BAD0-0C327BCDC158}" type="datetimeFigureOut">
              <a:rPr lang="zh-CN" altLang="en-US" smtClean="0"/>
              <a:t>2025/8/3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22C5A-162F-A151-1AE2-3ACDD972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F663D-3DE1-1194-93F7-3EFE8485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31A-66DE-47C8-8670-89487704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3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0.svg"/><Relationship Id="rId7" Type="http://schemas.openxmlformats.org/officeDocument/2006/relationships/image" Target="../media/image3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1168908" y="1877038"/>
            <a:ext cx="21275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872115" y="2631090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ActiveMQ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8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消息发送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54FA708-4313-AFF1-D43D-5CDCB363643B}"/>
              </a:ext>
            </a:extLst>
          </p:cNvPr>
          <p:cNvSpPr txBox="1"/>
          <p:nvPr/>
        </p:nvSpPr>
        <p:spPr>
          <a:xfrm>
            <a:off x="1098072" y="1408962"/>
            <a:ext cx="8457408" cy="4193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同步发送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：消息发送方发出一条消息后，会在收到服务端同步响应之后才发下一条消息。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异步发送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：送方发出一条消息后，不等服务端返回响应，接着发送下一条消息。使用到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SendCallback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接口，在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时引用。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单向模式发送：只发送请求不等待应答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：对于一个指定的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，消息严格按照先进先出（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）的原则进行消息发布和消费。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延迟一定时间后才投递到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进行消费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批量消息： 将一些消息聚成一批以后进行发送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事务消息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对本地事务执行结果二次确认，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则投递，否则不投递。超时后，服务端会发起消息回查。</a:t>
            </a:r>
          </a:p>
        </p:txBody>
      </p:sp>
    </p:spTree>
    <p:extLst>
      <p:ext uri="{BB962C8B-B14F-4D97-AF65-F5344CB8AC3E}">
        <p14:creationId xmlns:p14="http://schemas.microsoft.com/office/powerpoint/2010/main" val="6289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其他概念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736BE0A-C7C5-4254-0718-086631583257}"/>
              </a:ext>
            </a:extLst>
          </p:cNvPr>
          <p:cNvSpPr txBox="1"/>
          <p:nvPr/>
        </p:nvSpPr>
        <p:spPr>
          <a:xfrm>
            <a:off x="979170" y="1489298"/>
            <a:ext cx="9117330" cy="409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消费模式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是服务端主动推送消息给客户端；及时性较好，大量消息到客户端时，会导致客户端消息堆积甚至崩溃。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Pull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是客户端需要主动到服务端取数据。优点是客户端可以依据自己的消费能力进行消费，拉取的频率需要控制，频繁容易造成服务端和客户端的压力，拉取间隔长又容易造成消费不及时。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Apache 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既提供了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模式也提供了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Pull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模式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消息重试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消费某条消息失败，则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会在重试间隔时间后，将消息重新投递给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消费，若达到最大重试次数后消息还没有成功被消费，则消息将被投递至死信队列</a:t>
            </a:r>
          </a:p>
        </p:txBody>
      </p:sp>
    </p:spTree>
    <p:extLst>
      <p:ext uri="{BB962C8B-B14F-4D97-AF65-F5344CB8AC3E}">
        <p14:creationId xmlns:p14="http://schemas.microsoft.com/office/powerpoint/2010/main" val="1623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-JMS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A98CC2-F6DD-0A9B-9788-DFFDCE3F5214}"/>
              </a:ext>
            </a:extLst>
          </p:cNvPr>
          <p:cNvSpPr/>
          <p:nvPr/>
        </p:nvSpPr>
        <p:spPr>
          <a:xfrm>
            <a:off x="558812" y="1614579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3FE66E-F149-6550-0679-FE1079F390A5}"/>
              </a:ext>
            </a:extLst>
          </p:cNvPr>
          <p:cNvSpPr/>
          <p:nvPr/>
        </p:nvSpPr>
        <p:spPr>
          <a:xfrm>
            <a:off x="6246132" y="1669144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" name="空心弧 6">
            <a:extLst>
              <a:ext uri="{FF2B5EF4-FFF2-40B4-BE49-F238E27FC236}">
                <a16:creationId xmlns:a16="http://schemas.microsoft.com/office/drawing/2014/main" id="{3263E78A-C350-6E08-E710-DA2AB3BFF929}"/>
              </a:ext>
            </a:extLst>
          </p:cNvPr>
          <p:cNvSpPr/>
          <p:nvPr/>
        </p:nvSpPr>
        <p:spPr>
          <a:xfrm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0" name="空心弧 9">
            <a:extLst>
              <a:ext uri="{FF2B5EF4-FFF2-40B4-BE49-F238E27FC236}">
                <a16:creationId xmlns:a16="http://schemas.microsoft.com/office/drawing/2014/main" id="{EB621D2C-3B47-A13A-7B12-D30D0D316B6D}"/>
              </a:ext>
            </a:extLst>
          </p:cNvPr>
          <p:cNvSpPr/>
          <p:nvPr/>
        </p:nvSpPr>
        <p:spPr>
          <a:xfrm rot="9472655"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331A75-20D3-687C-E43A-0946637990A5}"/>
              </a:ext>
            </a:extLst>
          </p:cNvPr>
          <p:cNvSpPr txBox="1"/>
          <p:nvPr/>
        </p:nvSpPr>
        <p:spPr>
          <a:xfrm>
            <a:off x="1530610" y="22161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5918178-B86D-A20A-4915-90088298FB21}"/>
              </a:ext>
            </a:extLst>
          </p:cNvPr>
          <p:cNvCxnSpPr>
            <a:cxnSpLocks/>
          </p:cNvCxnSpPr>
          <p:nvPr/>
        </p:nvCxnSpPr>
        <p:spPr>
          <a:xfrm>
            <a:off x="908793" y="2923629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3231639-B523-F1CA-EF16-E56221BCEA8A}"/>
              </a:ext>
            </a:extLst>
          </p:cNvPr>
          <p:cNvSpPr txBox="1"/>
          <p:nvPr/>
        </p:nvSpPr>
        <p:spPr>
          <a:xfrm>
            <a:off x="7080832" y="21553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思源黑体 CN Normal"/>
                <a:ea typeface="思源黑体 CN Normal"/>
              </a:rPr>
              <a:t>存在的问题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23039B-E64C-8446-8539-1D7C70F6AE49}"/>
              </a:ext>
            </a:extLst>
          </p:cNvPr>
          <p:cNvCxnSpPr>
            <a:cxnSpLocks/>
          </p:cNvCxnSpPr>
          <p:nvPr/>
        </p:nvCxnSpPr>
        <p:spPr>
          <a:xfrm>
            <a:off x="6459015" y="2862864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3B4DA0E-7E76-6BE2-3B0B-426A4A4DC5F6}"/>
              </a:ext>
            </a:extLst>
          </p:cNvPr>
          <p:cNvSpPr txBox="1"/>
          <p:nvPr/>
        </p:nvSpPr>
        <p:spPr>
          <a:xfrm>
            <a:off x="6339840" y="3062088"/>
            <a:ext cx="4984281" cy="293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/>
              <a:t>项目从</a:t>
            </a:r>
            <a:r>
              <a:rPr lang="en-US" altLang="zh-CN" sz="1400" dirty="0"/>
              <a:t>8</a:t>
            </a:r>
            <a:r>
              <a:rPr lang="zh-CN" altLang="en-US" sz="1400" dirty="0"/>
              <a:t>年前到现在只有初始版本，没有更新和维护。</a:t>
            </a:r>
            <a:endParaRPr lang="en-US" altLang="zh-CN" sz="14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Clr>
                <a:srgbClr val="02ACE3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项目没有文档可供参考，一些操作如创建</a:t>
            </a:r>
            <a:r>
              <a:rPr lang="en-US" altLang="zh-CN" sz="1400" dirty="0" err="1"/>
              <a:t>ConnectionFactory</a:t>
            </a:r>
            <a:r>
              <a:rPr lang="zh-CN" altLang="zh-CN" sz="1400" dirty="0"/>
              <a:t>时需要</a:t>
            </a:r>
            <a:r>
              <a:rPr lang="en-US" altLang="zh-CN" sz="1400" dirty="0"/>
              <a:t>new</a:t>
            </a:r>
            <a:r>
              <a:rPr lang="zh-CN" altLang="zh-CN" sz="1400" dirty="0"/>
              <a:t>的</a:t>
            </a:r>
            <a:r>
              <a:rPr lang="en-US" altLang="zh-CN" sz="1400" dirty="0"/>
              <a:t>URI</a:t>
            </a:r>
            <a:r>
              <a:rPr lang="zh-CN" altLang="zh-CN" sz="1400" dirty="0"/>
              <a:t>的格式需要翻看源码才知道。</a:t>
            </a:r>
          </a:p>
          <a:p>
            <a:pPr marL="171450" lvl="0" indent="-171450">
              <a:lnSpc>
                <a:spcPct val="130000"/>
              </a:lnSpc>
              <a:spcBef>
                <a:spcPts val="1200"/>
              </a:spcBef>
              <a:buClr>
                <a:srgbClr val="02ACE3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项目对</a:t>
            </a:r>
            <a:r>
              <a:rPr lang="en-US" altLang="zh-CN" dirty="0"/>
              <a:t>JMS</a:t>
            </a:r>
            <a:r>
              <a:rPr lang="zh-CN" altLang="zh-CN" dirty="0"/>
              <a:t>的支持并不完全。如下图，在</a:t>
            </a:r>
            <a:r>
              <a:rPr lang="en-US" altLang="zh-CN" dirty="0"/>
              <a:t>Session</a:t>
            </a:r>
            <a:r>
              <a:rPr lang="zh-CN" altLang="zh-CN" dirty="0"/>
              <a:t>接口的实现中有许多方法仅仅抛出</a:t>
            </a:r>
            <a:r>
              <a:rPr lang="en-US" altLang="zh-CN" dirty="0" err="1"/>
              <a:t>UnsupportedOperationException</a:t>
            </a:r>
            <a:r>
              <a:rPr lang="zh-CN" altLang="zh-CN" dirty="0"/>
              <a:t>，并没有实际的实现</a:t>
            </a:r>
            <a:endParaRPr lang="en-US" altLang="zh-CN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172159A-EC02-AFC6-A3ED-617AC766107B}"/>
              </a:ext>
            </a:extLst>
          </p:cNvPr>
          <p:cNvSpPr/>
          <p:nvPr/>
        </p:nvSpPr>
        <p:spPr>
          <a:xfrm>
            <a:off x="1027478" y="2260594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75CA070-904C-91D3-4A47-BDB072AF0803}"/>
              </a:ext>
            </a:extLst>
          </p:cNvPr>
          <p:cNvSpPr/>
          <p:nvPr/>
        </p:nvSpPr>
        <p:spPr>
          <a:xfrm>
            <a:off x="1102392" y="241042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42AB97D3-033A-18F1-C92B-B8B23B0F69EA}"/>
              </a:ext>
            </a:extLst>
          </p:cNvPr>
          <p:cNvSpPr/>
          <p:nvPr/>
        </p:nvSpPr>
        <p:spPr>
          <a:xfrm>
            <a:off x="1102392" y="248533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865C788-594C-3C0A-B2C6-29DD26A8B803}"/>
              </a:ext>
            </a:extLst>
          </p:cNvPr>
          <p:cNvSpPr/>
          <p:nvPr/>
        </p:nvSpPr>
        <p:spPr>
          <a:xfrm>
            <a:off x="6587776" y="2199829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7856E5-9C05-4118-5059-B6D8DF40EA26}"/>
              </a:ext>
            </a:extLst>
          </p:cNvPr>
          <p:cNvSpPr/>
          <p:nvPr/>
        </p:nvSpPr>
        <p:spPr>
          <a:xfrm>
            <a:off x="6662690" y="234965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C41877A-E8B9-9E0C-B8EF-18CBB8BF384E}"/>
              </a:ext>
            </a:extLst>
          </p:cNvPr>
          <p:cNvSpPr/>
          <p:nvPr/>
        </p:nvSpPr>
        <p:spPr>
          <a:xfrm>
            <a:off x="6662690" y="242457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5BDFBC-0906-104E-078D-B3A14EF34727}"/>
              </a:ext>
            </a:extLst>
          </p:cNvPr>
          <p:cNvSpPr txBox="1"/>
          <p:nvPr/>
        </p:nvSpPr>
        <p:spPr>
          <a:xfrm>
            <a:off x="651510" y="3321977"/>
            <a:ext cx="4438460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不支持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接口。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rocketmq-jms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Apache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接口实现，提供与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 1.1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规范兼容的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，但不支持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JMS2.0.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4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C12D-814D-C670-FEA2-7442E1535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AEA4ECF-BBA2-9744-2D7F-9AF46EB14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-JMS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98B92D-47D8-570C-D55D-61C7D658E949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919BB87-BEF6-27F3-BFD2-1E738A78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12" y="1607029"/>
            <a:ext cx="5274310" cy="4648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BFBD7F-CE15-1BC3-8574-325F554A349F}"/>
              </a:ext>
            </a:extLst>
          </p:cNvPr>
          <p:cNvSpPr txBox="1"/>
          <p:nvPr/>
        </p:nvSpPr>
        <p:spPr>
          <a:xfrm>
            <a:off x="605790" y="1748736"/>
            <a:ext cx="40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Session</a:t>
            </a:r>
            <a:r>
              <a:rPr lang="zh-CN" altLang="zh-CN" dirty="0"/>
              <a:t>接口并没有实际实现</a:t>
            </a:r>
            <a:r>
              <a:rPr lang="zh-CN" altLang="en-US" dirty="0"/>
              <a:t>的方法：</a:t>
            </a:r>
          </a:p>
        </p:txBody>
      </p:sp>
    </p:spTree>
    <p:extLst>
      <p:ext uri="{BB962C8B-B14F-4D97-AF65-F5344CB8AC3E}">
        <p14:creationId xmlns:p14="http://schemas.microsoft.com/office/powerpoint/2010/main" val="38270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3587" y="1877038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750195" y="2721114"/>
            <a:ext cx="353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4800" dirty="0"/>
              <a:t>RabbitMQ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1803684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架构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AC31FF-F188-8F65-93A3-DB1B0187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05" y="1363027"/>
            <a:ext cx="5274310" cy="16021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8E3B3C-0211-8F79-2213-0E786C0468FD}"/>
              </a:ext>
            </a:extLst>
          </p:cNvPr>
          <p:cNvSpPr txBox="1"/>
          <p:nvPr/>
        </p:nvSpPr>
        <p:spPr>
          <a:xfrm>
            <a:off x="518952" y="1429183"/>
            <a:ext cx="6103620" cy="250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Connection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publisher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TCP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连接。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Channel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内部建立的逻辑连接，作为轻量级的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极大减少了操作系统建立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TCP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的开销。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Broker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：接收和分发消息的应用，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RabbitMQ Server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Message Broker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37D495-661E-3A8F-2C34-848444B33D43}"/>
              </a:ext>
            </a:extLst>
          </p:cNvPr>
          <p:cNvSpPr txBox="1"/>
          <p:nvPr/>
        </p:nvSpPr>
        <p:spPr>
          <a:xfrm>
            <a:off x="464185" y="4180225"/>
            <a:ext cx="6103620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Exchange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的第一站，根据分发规则，匹配查询表中的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routing key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，分发消息到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中去。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：消息最终被送到队列这里等待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consumer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取走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083AF-3729-17AA-4C85-6857FB4BE01D}"/>
              </a:ext>
            </a:extLst>
          </p:cNvPr>
          <p:cNvSpPr txBox="1"/>
          <p:nvPr/>
        </p:nvSpPr>
        <p:spPr>
          <a:xfrm>
            <a:off x="464185" y="5694039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Binding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exchange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queue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之间的虚拟连接，根据工作模式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binding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中可以包含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routing key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C5DB4-7F33-B16D-2E23-D2887E34ED24}"/>
              </a:ext>
            </a:extLst>
          </p:cNvPr>
          <p:cNvSpPr txBox="1"/>
          <p:nvPr/>
        </p:nvSpPr>
        <p:spPr>
          <a:xfrm>
            <a:off x="6962297" y="3505938"/>
            <a:ext cx="4383883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host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：多个不同的用户使用同一个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RabbitMQ server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提供的服务时，可以划分出多个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vhost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，每个用户在自己的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vhost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exchange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40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dirty="0"/>
              <a:t>工作模式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9F879-920A-2129-A6E8-D9F6904B21E4}"/>
              </a:ext>
            </a:extLst>
          </p:cNvPr>
          <p:cNvSpPr/>
          <p:nvPr/>
        </p:nvSpPr>
        <p:spPr>
          <a:xfrm>
            <a:off x="266747" y="1477547"/>
            <a:ext cx="4227667" cy="5126170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67F693-F597-D904-6769-90137D273809}"/>
              </a:ext>
            </a:extLst>
          </p:cNvPr>
          <p:cNvSpPr txBox="1"/>
          <p:nvPr/>
        </p:nvSpPr>
        <p:spPr>
          <a:xfrm>
            <a:off x="784587" y="1620297"/>
            <a:ext cx="353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/>
              <a:t>1.</a:t>
            </a:r>
            <a:r>
              <a:rPr lang="zh-CN" altLang="zh-CN" dirty="0"/>
              <a:t>生产者消费者队列都只有一个，使用默认交换机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8D7DC87-6CC0-DA5C-36DE-BB4AF4B31B72}"/>
              </a:ext>
            </a:extLst>
          </p:cNvPr>
          <p:cNvSpPr/>
          <p:nvPr/>
        </p:nvSpPr>
        <p:spPr>
          <a:xfrm>
            <a:off x="4700680" y="1470031"/>
            <a:ext cx="7277959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BEF698-B4FE-798D-048D-C94EE0C1017B}"/>
              </a:ext>
            </a:extLst>
          </p:cNvPr>
          <p:cNvGrpSpPr/>
          <p:nvPr/>
        </p:nvGrpSpPr>
        <p:grpSpPr>
          <a:xfrm>
            <a:off x="304526" y="1753989"/>
            <a:ext cx="379042" cy="378945"/>
            <a:chOff x="784586" y="2614290"/>
            <a:chExt cx="379042" cy="378945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0E68EE-0E29-1C1E-30A7-AF92AEE659FF}"/>
                </a:ext>
              </a:extLst>
            </p:cNvPr>
            <p:cNvSpPr/>
            <p:nvPr/>
          </p:nvSpPr>
          <p:spPr>
            <a:xfrm>
              <a:off x="784586" y="2614290"/>
              <a:ext cx="379042" cy="378945"/>
            </a:xfrm>
            <a:custGeom>
              <a:avLst/>
              <a:gdLst>
                <a:gd name="connsiteX0" fmla="*/ 367775 w 379042"/>
                <a:gd name="connsiteY0" fmla="*/ 228669 h 378945"/>
                <a:gd name="connsiteX1" fmla="*/ 228863 w 379042"/>
                <a:gd name="connsiteY1" fmla="*/ 367581 h 378945"/>
                <a:gd name="connsiteX2" fmla="*/ 201448 w 379042"/>
                <a:gd name="connsiteY2" fmla="*/ 378945 h 378945"/>
                <a:gd name="connsiteX3" fmla="*/ 174034 w 379042"/>
                <a:gd name="connsiteY3" fmla="*/ 367581 h 378945"/>
                <a:gd name="connsiteX4" fmla="*/ 0 w 379042"/>
                <a:gd name="connsiteY4" fmla="*/ 193741 h 378945"/>
                <a:gd name="connsiteX5" fmla="*/ 0 w 379042"/>
                <a:gd name="connsiteY5" fmla="*/ 0 h 378945"/>
                <a:gd name="connsiteX6" fmla="*/ 193741 w 379042"/>
                <a:gd name="connsiteY6" fmla="*/ 0 h 378945"/>
                <a:gd name="connsiteX7" fmla="*/ 367775 w 379042"/>
                <a:gd name="connsiteY7" fmla="*/ 174034 h 378945"/>
                <a:gd name="connsiteX8" fmla="*/ 367775 w 379042"/>
                <a:gd name="connsiteY8" fmla="*/ 228669 h 37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042" h="378945">
                  <a:moveTo>
                    <a:pt x="367775" y="228669"/>
                  </a:moveTo>
                  <a:lnTo>
                    <a:pt x="228863" y="367581"/>
                  </a:lnTo>
                  <a:cubicBezTo>
                    <a:pt x="221595" y="374857"/>
                    <a:pt x="211733" y="378945"/>
                    <a:pt x="201448" y="378945"/>
                  </a:cubicBezTo>
                  <a:cubicBezTo>
                    <a:pt x="191164" y="378945"/>
                    <a:pt x="181303" y="374857"/>
                    <a:pt x="174034" y="367581"/>
                  </a:cubicBezTo>
                  <a:lnTo>
                    <a:pt x="0" y="193741"/>
                  </a:lnTo>
                  <a:lnTo>
                    <a:pt x="0" y="0"/>
                  </a:lnTo>
                  <a:lnTo>
                    <a:pt x="193741" y="0"/>
                  </a:lnTo>
                  <a:lnTo>
                    <a:pt x="367775" y="174034"/>
                  </a:lnTo>
                  <a:cubicBezTo>
                    <a:pt x="382798" y="189147"/>
                    <a:pt x="382798" y="213556"/>
                    <a:pt x="367775" y="228669"/>
                  </a:cubicBezTo>
                  <a:close/>
                </a:path>
              </a:pathLst>
            </a:custGeom>
            <a:noFill/>
            <a:ln w="17859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530A6CB-D620-F201-003A-412D58ED32A4}"/>
                </a:ext>
              </a:extLst>
            </p:cNvPr>
            <p:cNvSpPr/>
            <p:nvPr/>
          </p:nvSpPr>
          <p:spPr>
            <a:xfrm>
              <a:off x="870693" y="2700397"/>
              <a:ext cx="53816" cy="53816"/>
            </a:xfrm>
            <a:custGeom>
              <a:avLst/>
              <a:gdLst>
                <a:gd name="connsiteX0" fmla="*/ 26908 w 53816"/>
                <a:gd name="connsiteY0" fmla="*/ 53817 h 53816"/>
                <a:gd name="connsiteX1" fmla="*/ 53817 w 53816"/>
                <a:gd name="connsiteY1" fmla="*/ 26908 h 53816"/>
                <a:gd name="connsiteX2" fmla="*/ 26908 w 53816"/>
                <a:gd name="connsiteY2" fmla="*/ 0 h 53816"/>
                <a:gd name="connsiteX3" fmla="*/ 0 w 53816"/>
                <a:gd name="connsiteY3" fmla="*/ 26908 h 53816"/>
                <a:gd name="connsiteX4" fmla="*/ 26908 w 53816"/>
                <a:gd name="connsiteY4" fmla="*/ 53817 h 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16" h="53816">
                  <a:moveTo>
                    <a:pt x="26908" y="53817"/>
                  </a:moveTo>
                  <a:cubicBezTo>
                    <a:pt x="41769" y="53817"/>
                    <a:pt x="53817" y="41769"/>
                    <a:pt x="53817" y="26908"/>
                  </a:cubicBezTo>
                  <a:cubicBezTo>
                    <a:pt x="53817" y="12047"/>
                    <a:pt x="41769" y="0"/>
                    <a:pt x="26908" y="0"/>
                  </a:cubicBezTo>
                  <a:cubicBezTo>
                    <a:pt x="12047" y="0"/>
                    <a:pt x="0" y="12047"/>
                    <a:pt x="0" y="26908"/>
                  </a:cubicBezTo>
                  <a:cubicBezTo>
                    <a:pt x="0" y="41769"/>
                    <a:pt x="12047" y="53817"/>
                    <a:pt x="26908" y="53817"/>
                  </a:cubicBezTo>
                  <a:close/>
                </a:path>
              </a:pathLst>
            </a:custGeom>
            <a:noFill/>
            <a:ln w="17859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BCDB524-C314-1FAF-B0F9-56945D82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5" y="2334910"/>
            <a:ext cx="3829050" cy="1400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5D40E7-1344-4D40-BE25-243B4A55EB36}"/>
              </a:ext>
            </a:extLst>
          </p:cNvPr>
          <p:cNvSpPr txBox="1"/>
          <p:nvPr/>
        </p:nvSpPr>
        <p:spPr>
          <a:xfrm>
            <a:off x="279391" y="3902960"/>
            <a:ext cx="3941549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工作队列模式：多了一些消费端，使用默认交换机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7D7ABE-478B-8D5D-38D7-1FF16866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5" y="4562753"/>
            <a:ext cx="3790950" cy="20764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24A539-8B10-E4CD-7A28-B709EDF48BF5}"/>
              </a:ext>
            </a:extLst>
          </p:cNvPr>
          <p:cNvSpPr txBox="1"/>
          <p:nvPr/>
        </p:nvSpPr>
        <p:spPr>
          <a:xfrm>
            <a:off x="4891719" y="1662073"/>
            <a:ext cx="7020889" cy="233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3.Pub/Sub</a:t>
            </a:r>
          </a:p>
          <a:p>
            <a:r>
              <a:rPr lang="zh-CN" altLang="zh-CN" dirty="0"/>
              <a:t>多了一个</a:t>
            </a:r>
            <a:r>
              <a:rPr lang="en-US" altLang="zh-CN" dirty="0"/>
              <a:t>exchange</a:t>
            </a:r>
            <a:r>
              <a:rPr lang="zh-CN" altLang="zh-CN" dirty="0"/>
              <a:t>，要把队列绑定到交换机上。</a:t>
            </a:r>
            <a:r>
              <a:rPr lang="en-US" altLang="zh-CN" dirty="0"/>
              <a:t>exchange</a:t>
            </a:r>
            <a:r>
              <a:rPr lang="zh-CN" altLang="zh-CN" dirty="0"/>
              <a:t>有常见以下</a:t>
            </a:r>
            <a:r>
              <a:rPr lang="en-US" altLang="zh-CN" dirty="0"/>
              <a:t>3</a:t>
            </a:r>
            <a:r>
              <a:rPr lang="zh-CN" altLang="zh-CN" dirty="0"/>
              <a:t>种类型：</a:t>
            </a:r>
          </a:p>
          <a:p>
            <a:r>
              <a:rPr lang="en-US" altLang="zh-CN" dirty="0"/>
              <a:t>Fanout</a:t>
            </a:r>
            <a:r>
              <a:rPr lang="zh-CN" altLang="zh-CN" dirty="0"/>
              <a:t>：广播，将消息交给所有绑定到交换机的队列</a:t>
            </a:r>
          </a:p>
          <a:p>
            <a:r>
              <a:rPr lang="en-US" altLang="zh-CN" dirty="0"/>
              <a:t>Direct</a:t>
            </a:r>
            <a:r>
              <a:rPr lang="zh-CN" altLang="zh-CN" dirty="0"/>
              <a:t>：定向，把消息交给符合指定</a:t>
            </a:r>
            <a:r>
              <a:rPr lang="en-US" altLang="zh-CN" dirty="0"/>
              <a:t>routing key </a:t>
            </a:r>
            <a:r>
              <a:rPr lang="zh-CN" altLang="zh-CN" dirty="0"/>
              <a:t>的队列</a:t>
            </a:r>
          </a:p>
          <a:p>
            <a:r>
              <a:rPr lang="en-US" altLang="zh-CN" dirty="0"/>
              <a:t>Topic</a:t>
            </a:r>
            <a:r>
              <a:rPr lang="zh-CN" altLang="zh-CN" dirty="0"/>
              <a:t>：通配符，把消息交给符合</a:t>
            </a:r>
            <a:r>
              <a:rPr lang="en-US" altLang="zh-CN" dirty="0"/>
              <a:t>routing pattern</a:t>
            </a:r>
            <a:r>
              <a:rPr lang="zh-CN" altLang="zh-CN" dirty="0"/>
              <a:t>（路由模式） 的队列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2DB3C8-1C96-BA08-04A0-4D853F46F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17" y="3788254"/>
            <a:ext cx="504888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27337-F67B-8822-D7E0-8BA16C437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478701A-8C1D-D4FE-7D85-5D1ECDBB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dirty="0"/>
              <a:t>工作模式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4EF3AC-D5A2-F7F4-BC7A-9FB28C468DBB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7AC039B-FB3A-2ACD-2CC9-010F26325510}"/>
              </a:ext>
            </a:extLst>
          </p:cNvPr>
          <p:cNvSpPr/>
          <p:nvPr/>
        </p:nvSpPr>
        <p:spPr>
          <a:xfrm>
            <a:off x="258221" y="1470031"/>
            <a:ext cx="5784440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813582-6759-A1AE-11DC-903DA3685965}"/>
              </a:ext>
            </a:extLst>
          </p:cNvPr>
          <p:cNvSpPr txBox="1"/>
          <p:nvPr/>
        </p:nvSpPr>
        <p:spPr>
          <a:xfrm>
            <a:off x="449260" y="1662073"/>
            <a:ext cx="55801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 Routing</a:t>
            </a:r>
            <a:r>
              <a:rPr lang="zh-CN" altLang="zh-CN" dirty="0"/>
              <a:t>路由模式</a:t>
            </a:r>
          </a:p>
          <a:p>
            <a:r>
              <a:rPr lang="zh-CN" altLang="zh-CN" dirty="0"/>
              <a:t>队列与交换机的绑定时，必须要指定一个</a:t>
            </a:r>
            <a:r>
              <a:rPr lang="en-US" altLang="zh-CN" dirty="0" err="1"/>
              <a:t>RoutingKey</a:t>
            </a:r>
            <a:r>
              <a:rPr lang="zh-CN" altLang="zh-CN" dirty="0"/>
              <a:t>。发送方在向</a:t>
            </a:r>
            <a:r>
              <a:rPr lang="en-US" altLang="zh-CN" dirty="0"/>
              <a:t> Exchange</a:t>
            </a:r>
            <a:r>
              <a:rPr lang="zh-CN" altLang="zh-CN" dirty="0"/>
              <a:t>发送消息时，也必须指定消息的</a:t>
            </a:r>
            <a:r>
              <a:rPr lang="en-US" altLang="zh-CN" dirty="0" err="1"/>
              <a:t>RoutingKey</a:t>
            </a:r>
            <a:r>
              <a:rPr lang="zh-CN" altLang="zh-CN" dirty="0"/>
              <a:t>。</a:t>
            </a:r>
            <a:r>
              <a:rPr lang="en-US" altLang="zh-CN" dirty="0"/>
              <a:t>Exchange</a:t>
            </a:r>
            <a:r>
              <a:rPr lang="zh-CN" altLang="zh-CN" dirty="0"/>
              <a:t>根据消息的</a:t>
            </a:r>
            <a:r>
              <a:rPr lang="en-US" altLang="zh-CN" dirty="0"/>
              <a:t> Routing Key </a:t>
            </a:r>
            <a:r>
              <a:rPr lang="zh-CN" altLang="zh-CN" dirty="0"/>
              <a:t>进行判断</a:t>
            </a:r>
          </a:p>
          <a:p>
            <a:r>
              <a:rPr lang="zh-CN" altLang="zh-CN" dirty="0"/>
              <a:t>，队列的</a:t>
            </a:r>
            <a:r>
              <a:rPr lang="en-US" altLang="zh-CN" dirty="0" err="1"/>
              <a:t>Routingkey</a:t>
            </a:r>
            <a:r>
              <a:rPr lang="zh-CN" altLang="zh-CN" dirty="0"/>
              <a:t>与消息的</a:t>
            </a:r>
            <a:r>
              <a:rPr lang="en-US" altLang="zh-CN" dirty="0"/>
              <a:t>Routing key</a:t>
            </a:r>
            <a:r>
              <a:rPr lang="zh-CN" altLang="zh-CN" dirty="0"/>
              <a:t>完全一致，才会接收到消息。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82E9C0-B009-4AF6-0001-97C3446B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5" y="3877820"/>
            <a:ext cx="3905250" cy="215265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99A113-4701-7F9A-C24E-E9DE0ABE133F}"/>
              </a:ext>
            </a:extLst>
          </p:cNvPr>
          <p:cNvSpPr/>
          <p:nvPr/>
        </p:nvSpPr>
        <p:spPr>
          <a:xfrm>
            <a:off x="6220423" y="1470031"/>
            <a:ext cx="5784440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7A9E1F-8F95-8E52-1463-51706DEF92AF}"/>
              </a:ext>
            </a:extLst>
          </p:cNvPr>
          <p:cNvSpPr txBox="1"/>
          <p:nvPr/>
        </p:nvSpPr>
        <p:spPr>
          <a:xfrm>
            <a:off x="6411462" y="1662073"/>
            <a:ext cx="5580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5.Topic</a:t>
            </a:r>
            <a:r>
              <a:rPr lang="zh-CN" altLang="zh-CN" dirty="0"/>
              <a:t>通配符模式。</a:t>
            </a:r>
          </a:p>
          <a:p>
            <a:r>
              <a:rPr lang="zh-CN" altLang="zh-CN" dirty="0"/>
              <a:t>在</a:t>
            </a:r>
            <a:r>
              <a:rPr lang="en-US" altLang="zh-CN" dirty="0"/>
              <a:t>Routing</a:t>
            </a:r>
            <a:r>
              <a:rPr lang="zh-CN" altLang="zh-CN" dirty="0"/>
              <a:t>路由模式的基础上，</a:t>
            </a:r>
            <a:r>
              <a:rPr lang="en-US" altLang="zh-CN" dirty="0"/>
              <a:t>Exchange</a:t>
            </a:r>
            <a:r>
              <a:rPr lang="zh-CN" altLang="zh-CN" dirty="0"/>
              <a:t>可以让队列在绑定</a:t>
            </a:r>
            <a:r>
              <a:rPr lang="en-US" altLang="zh-CN" dirty="0"/>
              <a:t>Routing key</a:t>
            </a:r>
            <a:r>
              <a:rPr lang="zh-CN" altLang="zh-CN" dirty="0"/>
              <a:t>的时候使用通配符。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2F686D-DF11-00A1-CD51-5AF14D03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7" y="2677735"/>
            <a:ext cx="39338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1153667" y="2228334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176915" y="2982386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几种</a:t>
            </a:r>
            <a:r>
              <a:rPr lang="en-US" altLang="zh-CN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MQ</a:t>
            </a:r>
            <a:r>
              <a:rPr lang="zh-CN" altLang="en-US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对比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971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99D4E97-78DD-6F70-2BB6-8B6D3FEA2D6B}"/>
              </a:ext>
            </a:extLst>
          </p:cNvPr>
          <p:cNvCxnSpPr>
            <a:cxnSpLocks/>
          </p:cNvCxnSpPr>
          <p:nvPr/>
        </p:nvCxnSpPr>
        <p:spPr>
          <a:xfrm>
            <a:off x="576712" y="4198708"/>
            <a:ext cx="0" cy="60617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7622094-DA19-5D64-0B4A-1C2663BC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2" y="1287780"/>
            <a:ext cx="5805998" cy="52794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8ACEE6-8989-430B-45B0-EF636F73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2" y="1662334"/>
            <a:ext cx="5805998" cy="4051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4C5A1B1-1E93-6110-10B9-BAC3E044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42" y="1287780"/>
            <a:ext cx="5805996" cy="3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工作计划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E1975A0-843F-8AB7-3203-FC6F0625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3" t="317" r="1364" b="317"/>
          <a:stretch>
            <a:fillRect/>
          </a:stretch>
        </p:blipFill>
        <p:spPr>
          <a:xfrm>
            <a:off x="1687698" y="2101652"/>
            <a:ext cx="1780804" cy="1780804"/>
          </a:xfrm>
          <a:custGeom>
            <a:avLst/>
            <a:gdLst>
              <a:gd name="connsiteX0" fmla="*/ 3407229 w 6814458"/>
              <a:gd name="connsiteY0" fmla="*/ 0 h 6814458"/>
              <a:gd name="connsiteX1" fmla="*/ 6814458 w 6814458"/>
              <a:gd name="connsiteY1" fmla="*/ 3407229 h 6814458"/>
              <a:gd name="connsiteX2" fmla="*/ 3407229 w 6814458"/>
              <a:gd name="connsiteY2" fmla="*/ 6814458 h 6814458"/>
              <a:gd name="connsiteX3" fmla="*/ 0 w 6814458"/>
              <a:gd name="connsiteY3" fmla="*/ 3407229 h 6814458"/>
              <a:gd name="connsiteX4" fmla="*/ 3407229 w 6814458"/>
              <a:gd name="connsiteY4" fmla="*/ 0 h 68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4458" h="6814458">
                <a:moveTo>
                  <a:pt x="3407229" y="0"/>
                </a:moveTo>
                <a:cubicBezTo>
                  <a:pt x="5288990" y="0"/>
                  <a:pt x="6814458" y="1525468"/>
                  <a:pt x="6814458" y="3407229"/>
                </a:cubicBezTo>
                <a:cubicBezTo>
                  <a:pt x="6814458" y="5288990"/>
                  <a:pt x="5288990" y="6814458"/>
                  <a:pt x="3407229" y="6814458"/>
                </a:cubicBezTo>
                <a:cubicBezTo>
                  <a:pt x="1525468" y="6814458"/>
                  <a:pt x="0" y="5288990"/>
                  <a:pt x="0" y="3407229"/>
                </a:cubicBezTo>
                <a:cubicBezTo>
                  <a:pt x="0" y="1525468"/>
                  <a:pt x="1525468" y="0"/>
                  <a:pt x="3407229" y="0"/>
                </a:cubicBezTo>
                <a:close/>
              </a:path>
            </a:pathLst>
          </a:custGeom>
          <a:effectLst/>
        </p:spPr>
      </p:pic>
      <p:sp>
        <p:nvSpPr>
          <p:cNvPr id="10" name="空心弧 9">
            <a:extLst>
              <a:ext uri="{FF2B5EF4-FFF2-40B4-BE49-F238E27FC236}">
                <a16:creationId xmlns:a16="http://schemas.microsoft.com/office/drawing/2014/main" id="{425EC8F6-1686-8A9C-F937-D0EB812C85B6}"/>
              </a:ext>
            </a:extLst>
          </p:cNvPr>
          <p:cNvSpPr/>
          <p:nvPr/>
        </p:nvSpPr>
        <p:spPr>
          <a:xfrm>
            <a:off x="1450339" y="1864293"/>
            <a:ext cx="2255522" cy="2255522"/>
          </a:xfrm>
          <a:prstGeom prst="blockArc">
            <a:avLst>
              <a:gd name="adj1" fmla="val 13759388"/>
              <a:gd name="adj2" fmla="val 3931869"/>
              <a:gd name="adj3" fmla="val 3613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D128F53B-963F-B3C5-E179-596F3B842CB9}"/>
              </a:ext>
            </a:extLst>
          </p:cNvPr>
          <p:cNvSpPr/>
          <p:nvPr/>
        </p:nvSpPr>
        <p:spPr>
          <a:xfrm>
            <a:off x="1567461" y="1981415"/>
            <a:ext cx="2021278" cy="2021278"/>
          </a:xfrm>
          <a:prstGeom prst="arc">
            <a:avLst>
              <a:gd name="adj1" fmla="val 4057754"/>
              <a:gd name="adj2" fmla="val 16341619"/>
            </a:avLst>
          </a:prstGeom>
          <a:noFill/>
          <a:ln>
            <a:gradFill flip="none" rotWithShape="1">
              <a:gsLst>
                <a:gs pos="0">
                  <a:schemeClr val="accent3">
                    <a:alpha val="4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94D71A-E9A8-8983-1294-0A9882E61F0A}"/>
              </a:ext>
            </a:extLst>
          </p:cNvPr>
          <p:cNvSpPr txBox="1"/>
          <p:nvPr/>
        </p:nvSpPr>
        <p:spPr>
          <a:xfrm>
            <a:off x="1576212" y="4156639"/>
            <a:ext cx="200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计划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XXX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万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+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002FC6-9BBF-107A-902A-5250AA169456}"/>
              </a:ext>
            </a:extLst>
          </p:cNvPr>
          <p:cNvSpPr/>
          <p:nvPr/>
        </p:nvSpPr>
        <p:spPr>
          <a:xfrm>
            <a:off x="1832419" y="5243823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3600CD7-9C20-0D5A-6F34-C718ADEF54B6}"/>
              </a:ext>
            </a:extLst>
          </p:cNvPr>
          <p:cNvSpPr/>
          <p:nvPr/>
        </p:nvSpPr>
        <p:spPr>
          <a:xfrm flipH="1">
            <a:off x="1692511" y="5270536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8BF676-BE6E-4167-98A7-F07736AB2151}"/>
              </a:ext>
            </a:extLst>
          </p:cNvPr>
          <p:cNvSpPr txBox="1"/>
          <p:nvPr/>
        </p:nvSpPr>
        <p:spPr>
          <a:xfrm>
            <a:off x="1667741" y="4969640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项目一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9347B71-B78F-CA31-7832-4B4D977F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3" r="16903"/>
          <a:stretch/>
        </p:blipFill>
        <p:spPr>
          <a:xfrm>
            <a:off x="5205598" y="2101652"/>
            <a:ext cx="1780804" cy="1780804"/>
          </a:xfrm>
          <a:custGeom>
            <a:avLst/>
            <a:gdLst>
              <a:gd name="connsiteX0" fmla="*/ 3407229 w 6814458"/>
              <a:gd name="connsiteY0" fmla="*/ 0 h 6814458"/>
              <a:gd name="connsiteX1" fmla="*/ 6814458 w 6814458"/>
              <a:gd name="connsiteY1" fmla="*/ 3407229 h 6814458"/>
              <a:gd name="connsiteX2" fmla="*/ 3407229 w 6814458"/>
              <a:gd name="connsiteY2" fmla="*/ 6814458 h 6814458"/>
              <a:gd name="connsiteX3" fmla="*/ 0 w 6814458"/>
              <a:gd name="connsiteY3" fmla="*/ 3407229 h 6814458"/>
              <a:gd name="connsiteX4" fmla="*/ 3407229 w 6814458"/>
              <a:gd name="connsiteY4" fmla="*/ 0 h 68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4458" h="6814458">
                <a:moveTo>
                  <a:pt x="3407229" y="0"/>
                </a:moveTo>
                <a:cubicBezTo>
                  <a:pt x="5288990" y="0"/>
                  <a:pt x="6814458" y="1525468"/>
                  <a:pt x="6814458" y="3407229"/>
                </a:cubicBezTo>
                <a:cubicBezTo>
                  <a:pt x="6814458" y="5288990"/>
                  <a:pt x="5288990" y="6814458"/>
                  <a:pt x="3407229" y="6814458"/>
                </a:cubicBezTo>
                <a:cubicBezTo>
                  <a:pt x="1525468" y="6814458"/>
                  <a:pt x="0" y="5288990"/>
                  <a:pt x="0" y="3407229"/>
                </a:cubicBezTo>
                <a:cubicBezTo>
                  <a:pt x="0" y="1525468"/>
                  <a:pt x="1525468" y="0"/>
                  <a:pt x="3407229" y="0"/>
                </a:cubicBezTo>
                <a:close/>
              </a:path>
            </a:pathLst>
          </a:custGeom>
          <a:effectLst/>
        </p:spPr>
      </p:pic>
      <p:sp>
        <p:nvSpPr>
          <p:cNvPr id="31" name="空心弧 30">
            <a:extLst>
              <a:ext uri="{FF2B5EF4-FFF2-40B4-BE49-F238E27FC236}">
                <a16:creationId xmlns:a16="http://schemas.microsoft.com/office/drawing/2014/main" id="{C81F45EE-67E6-E4B7-AE30-CAB8914662FE}"/>
              </a:ext>
            </a:extLst>
          </p:cNvPr>
          <p:cNvSpPr/>
          <p:nvPr/>
        </p:nvSpPr>
        <p:spPr>
          <a:xfrm>
            <a:off x="4968239" y="1864293"/>
            <a:ext cx="2255522" cy="2255522"/>
          </a:xfrm>
          <a:prstGeom prst="blockArc">
            <a:avLst>
              <a:gd name="adj1" fmla="val 13759388"/>
              <a:gd name="adj2" fmla="val 3931869"/>
              <a:gd name="adj3" fmla="val 3613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D59EB0BE-3EC7-BD09-54B8-66B035EF5A2E}"/>
              </a:ext>
            </a:extLst>
          </p:cNvPr>
          <p:cNvSpPr/>
          <p:nvPr/>
        </p:nvSpPr>
        <p:spPr>
          <a:xfrm>
            <a:off x="5085361" y="1981415"/>
            <a:ext cx="2021278" cy="2021278"/>
          </a:xfrm>
          <a:prstGeom prst="arc">
            <a:avLst>
              <a:gd name="adj1" fmla="val 4057754"/>
              <a:gd name="adj2" fmla="val 16341619"/>
            </a:avLst>
          </a:prstGeom>
          <a:noFill/>
          <a:ln>
            <a:gradFill flip="none" rotWithShape="1">
              <a:gsLst>
                <a:gs pos="0">
                  <a:schemeClr val="accent3">
                    <a:alpha val="4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63F0746-87F1-9BD6-1450-47B49F1EC766}"/>
              </a:ext>
            </a:extLst>
          </p:cNvPr>
          <p:cNvSpPr txBox="1"/>
          <p:nvPr/>
        </p:nvSpPr>
        <p:spPr>
          <a:xfrm>
            <a:off x="5094112" y="4156639"/>
            <a:ext cx="200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计划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XXX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万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+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D6B2109-CD7A-3EC4-D4B4-B4BDA1DB28BE}"/>
              </a:ext>
            </a:extLst>
          </p:cNvPr>
          <p:cNvSpPr/>
          <p:nvPr/>
        </p:nvSpPr>
        <p:spPr>
          <a:xfrm>
            <a:off x="5350319" y="5243823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B42838A-023D-7B28-B2A2-4DD48D86CB0B}"/>
              </a:ext>
            </a:extLst>
          </p:cNvPr>
          <p:cNvSpPr/>
          <p:nvPr/>
        </p:nvSpPr>
        <p:spPr>
          <a:xfrm flipH="1">
            <a:off x="5210411" y="5270536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50A1909-7647-60A5-34EF-434EF0F7773B}"/>
              </a:ext>
            </a:extLst>
          </p:cNvPr>
          <p:cNvSpPr txBox="1"/>
          <p:nvPr/>
        </p:nvSpPr>
        <p:spPr>
          <a:xfrm>
            <a:off x="5185641" y="4969640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项目二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B38CE17-5DC0-7D06-C334-F8ACD7A7E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6" r="16856"/>
          <a:stretch/>
        </p:blipFill>
        <p:spPr>
          <a:xfrm>
            <a:off x="8723498" y="2101652"/>
            <a:ext cx="1780804" cy="1780804"/>
          </a:xfrm>
          <a:custGeom>
            <a:avLst/>
            <a:gdLst>
              <a:gd name="connsiteX0" fmla="*/ 3407229 w 6814458"/>
              <a:gd name="connsiteY0" fmla="*/ 0 h 6814458"/>
              <a:gd name="connsiteX1" fmla="*/ 6814458 w 6814458"/>
              <a:gd name="connsiteY1" fmla="*/ 3407229 h 6814458"/>
              <a:gd name="connsiteX2" fmla="*/ 3407229 w 6814458"/>
              <a:gd name="connsiteY2" fmla="*/ 6814458 h 6814458"/>
              <a:gd name="connsiteX3" fmla="*/ 0 w 6814458"/>
              <a:gd name="connsiteY3" fmla="*/ 3407229 h 6814458"/>
              <a:gd name="connsiteX4" fmla="*/ 3407229 w 6814458"/>
              <a:gd name="connsiteY4" fmla="*/ 0 h 681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4458" h="6814458">
                <a:moveTo>
                  <a:pt x="3407229" y="0"/>
                </a:moveTo>
                <a:cubicBezTo>
                  <a:pt x="5288990" y="0"/>
                  <a:pt x="6814458" y="1525468"/>
                  <a:pt x="6814458" y="3407229"/>
                </a:cubicBezTo>
                <a:cubicBezTo>
                  <a:pt x="6814458" y="5288990"/>
                  <a:pt x="5288990" y="6814458"/>
                  <a:pt x="3407229" y="6814458"/>
                </a:cubicBezTo>
                <a:cubicBezTo>
                  <a:pt x="1525468" y="6814458"/>
                  <a:pt x="0" y="5288990"/>
                  <a:pt x="0" y="3407229"/>
                </a:cubicBezTo>
                <a:cubicBezTo>
                  <a:pt x="0" y="1525468"/>
                  <a:pt x="1525468" y="0"/>
                  <a:pt x="3407229" y="0"/>
                </a:cubicBezTo>
                <a:close/>
              </a:path>
            </a:pathLst>
          </a:custGeom>
          <a:effectLst/>
        </p:spPr>
      </p:pic>
      <p:sp>
        <p:nvSpPr>
          <p:cNvPr id="41" name="空心弧 40">
            <a:extLst>
              <a:ext uri="{FF2B5EF4-FFF2-40B4-BE49-F238E27FC236}">
                <a16:creationId xmlns:a16="http://schemas.microsoft.com/office/drawing/2014/main" id="{A1835A1A-FCE4-6A3A-709E-6B7FAD9FFB39}"/>
              </a:ext>
            </a:extLst>
          </p:cNvPr>
          <p:cNvSpPr/>
          <p:nvPr/>
        </p:nvSpPr>
        <p:spPr>
          <a:xfrm>
            <a:off x="8486139" y="1864293"/>
            <a:ext cx="2255522" cy="2255522"/>
          </a:xfrm>
          <a:prstGeom prst="blockArc">
            <a:avLst>
              <a:gd name="adj1" fmla="val 13759388"/>
              <a:gd name="adj2" fmla="val 3931869"/>
              <a:gd name="adj3" fmla="val 3613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5DF15C9C-D0B1-F745-BF44-B9F99F6FDC24}"/>
              </a:ext>
            </a:extLst>
          </p:cNvPr>
          <p:cNvSpPr/>
          <p:nvPr/>
        </p:nvSpPr>
        <p:spPr>
          <a:xfrm>
            <a:off x="8603261" y="1981415"/>
            <a:ext cx="2021278" cy="2021278"/>
          </a:xfrm>
          <a:prstGeom prst="arc">
            <a:avLst>
              <a:gd name="adj1" fmla="val 4057754"/>
              <a:gd name="adj2" fmla="val 16341619"/>
            </a:avLst>
          </a:prstGeom>
          <a:noFill/>
          <a:ln>
            <a:gradFill flip="none" rotWithShape="1">
              <a:gsLst>
                <a:gs pos="0">
                  <a:schemeClr val="accent3">
                    <a:alpha val="4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7A0805-7D8B-754B-BF0B-385638D76F2A}"/>
              </a:ext>
            </a:extLst>
          </p:cNvPr>
          <p:cNvSpPr txBox="1"/>
          <p:nvPr/>
        </p:nvSpPr>
        <p:spPr>
          <a:xfrm>
            <a:off x="8612012" y="4156639"/>
            <a:ext cx="200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计划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XXX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万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+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FB849CD-545E-DC4C-C02F-DBFC3EF1E44B}"/>
              </a:ext>
            </a:extLst>
          </p:cNvPr>
          <p:cNvSpPr/>
          <p:nvPr/>
        </p:nvSpPr>
        <p:spPr>
          <a:xfrm>
            <a:off x="8868219" y="5243823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2C8D319-A4A5-50D7-B3E9-1E7E08ABBFF2}"/>
              </a:ext>
            </a:extLst>
          </p:cNvPr>
          <p:cNvSpPr/>
          <p:nvPr/>
        </p:nvSpPr>
        <p:spPr>
          <a:xfrm flipH="1">
            <a:off x="8728311" y="5270536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1C9C5F-311C-04DE-8A1A-57B634AF35DF}"/>
              </a:ext>
            </a:extLst>
          </p:cNvPr>
          <p:cNvSpPr txBox="1"/>
          <p:nvPr/>
        </p:nvSpPr>
        <p:spPr>
          <a:xfrm>
            <a:off x="8703541" y="4969640"/>
            <a:ext cx="1820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项目三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08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工作总结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5C5A888-6A8B-A8F8-B84D-FB4F0AA161E5}"/>
              </a:ext>
            </a:extLst>
          </p:cNvPr>
          <p:cNvSpPr/>
          <p:nvPr/>
        </p:nvSpPr>
        <p:spPr>
          <a:xfrm>
            <a:off x="1138088" y="1550524"/>
            <a:ext cx="9915825" cy="2867915"/>
          </a:xfrm>
          <a:prstGeom prst="roundRect">
            <a:avLst>
              <a:gd name="adj" fmla="val 10272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B2E062-7A16-0C5D-0431-F93BAA0D1662}"/>
              </a:ext>
            </a:extLst>
          </p:cNvPr>
          <p:cNvGrpSpPr/>
          <p:nvPr/>
        </p:nvGrpSpPr>
        <p:grpSpPr>
          <a:xfrm>
            <a:off x="1688274" y="1841313"/>
            <a:ext cx="565646" cy="565646"/>
            <a:chOff x="2039746" y="2649350"/>
            <a:chExt cx="1015394" cy="101539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6A5534D-C6C1-23D3-1147-0F4FA615BA7D}"/>
                </a:ext>
              </a:extLst>
            </p:cNvPr>
            <p:cNvGrpSpPr/>
            <p:nvPr/>
          </p:nvGrpSpPr>
          <p:grpSpPr>
            <a:xfrm>
              <a:off x="2118323" y="2727927"/>
              <a:ext cx="858240" cy="858240"/>
              <a:chOff x="2118323" y="2756007"/>
              <a:chExt cx="858240" cy="858240"/>
            </a:xfrm>
          </p:grpSpPr>
          <p:sp>
            <p:nvSpPr>
              <p:cNvPr id="14" name="空心弧 13">
                <a:extLst>
                  <a:ext uri="{FF2B5EF4-FFF2-40B4-BE49-F238E27FC236}">
                    <a16:creationId xmlns:a16="http://schemas.microsoft.com/office/drawing/2014/main" id="{1FA97400-E728-F248-DA5E-E32B3AAB3FC6}"/>
                  </a:ext>
                </a:extLst>
              </p:cNvPr>
              <p:cNvSpPr/>
              <p:nvPr/>
            </p:nvSpPr>
            <p:spPr>
              <a:xfrm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15" name="空心弧 14">
                <a:extLst>
                  <a:ext uri="{FF2B5EF4-FFF2-40B4-BE49-F238E27FC236}">
                    <a16:creationId xmlns:a16="http://schemas.microsoft.com/office/drawing/2014/main" id="{F542BD82-75ED-518F-127B-8AAC9D63C621}"/>
                  </a:ext>
                </a:extLst>
              </p:cNvPr>
              <p:cNvSpPr/>
              <p:nvPr/>
            </p:nvSpPr>
            <p:spPr>
              <a:xfrm rot="9472655"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11E3643E-13CC-09EE-E6BB-D2D4C9CC306F}"/>
                  </a:ext>
                </a:extLst>
              </p:cNvPr>
              <p:cNvSpPr/>
              <p:nvPr/>
            </p:nvSpPr>
            <p:spPr>
              <a:xfrm>
                <a:off x="2204544" y="284222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412515CB-7A1D-7E74-8BB2-E2988DE0D640}"/>
                </a:ext>
              </a:extLst>
            </p:cNvPr>
            <p:cNvSpPr/>
            <p:nvPr/>
          </p:nvSpPr>
          <p:spPr>
            <a:xfrm>
              <a:off x="2039746" y="2649350"/>
              <a:ext cx="1015394" cy="1015394"/>
            </a:xfrm>
            <a:prstGeom prst="ellipse">
              <a:avLst/>
            </a:prstGeom>
            <a:noFill/>
            <a:ln w="6350">
              <a:solidFill>
                <a:schemeClr val="accent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7C2660C-9813-5F86-D603-85898FBDA7F7}"/>
              </a:ext>
            </a:extLst>
          </p:cNvPr>
          <p:cNvSpPr txBox="1"/>
          <p:nvPr/>
        </p:nvSpPr>
        <p:spPr>
          <a:xfrm>
            <a:off x="2414054" y="1756951"/>
            <a:ext cx="8089672" cy="734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您可以添加内容点。若要复制并粘贴到此文本框中，请单击其旁边的“粘贴选项（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CTRL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）”，然后单击“仅保留文本”选项。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D72738ED-8236-6A51-D9A2-7E7BAD8A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7746" y="1990785"/>
            <a:ext cx="266702" cy="26670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DFA01C-4CEB-5452-D1C7-BC1C1640BEB7}"/>
              </a:ext>
            </a:extLst>
          </p:cNvPr>
          <p:cNvGrpSpPr/>
          <p:nvPr/>
        </p:nvGrpSpPr>
        <p:grpSpPr>
          <a:xfrm>
            <a:off x="1688274" y="2848180"/>
            <a:ext cx="565646" cy="565646"/>
            <a:chOff x="2039746" y="2649350"/>
            <a:chExt cx="1015394" cy="101539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9427309-9DBD-4A96-157F-57075BB21FBC}"/>
                </a:ext>
              </a:extLst>
            </p:cNvPr>
            <p:cNvGrpSpPr/>
            <p:nvPr/>
          </p:nvGrpSpPr>
          <p:grpSpPr>
            <a:xfrm>
              <a:off x="2118323" y="2727927"/>
              <a:ext cx="858240" cy="858240"/>
              <a:chOff x="2118323" y="2756007"/>
              <a:chExt cx="858240" cy="858240"/>
            </a:xfrm>
          </p:grpSpPr>
          <p:sp>
            <p:nvSpPr>
              <p:cNvPr id="23" name="空心弧 22">
                <a:extLst>
                  <a:ext uri="{FF2B5EF4-FFF2-40B4-BE49-F238E27FC236}">
                    <a16:creationId xmlns:a16="http://schemas.microsoft.com/office/drawing/2014/main" id="{460F89F7-BE46-1FB1-372A-1CBC6E910B02}"/>
                  </a:ext>
                </a:extLst>
              </p:cNvPr>
              <p:cNvSpPr/>
              <p:nvPr/>
            </p:nvSpPr>
            <p:spPr>
              <a:xfrm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24" name="空心弧 23">
                <a:extLst>
                  <a:ext uri="{FF2B5EF4-FFF2-40B4-BE49-F238E27FC236}">
                    <a16:creationId xmlns:a16="http://schemas.microsoft.com/office/drawing/2014/main" id="{6EE467A4-CB8D-5D21-3A36-500A8C94DE88}"/>
                  </a:ext>
                </a:extLst>
              </p:cNvPr>
              <p:cNvSpPr/>
              <p:nvPr/>
            </p:nvSpPr>
            <p:spPr>
              <a:xfrm rot="9472655">
                <a:off x="2118323" y="2756007"/>
                <a:ext cx="858240" cy="858240"/>
              </a:xfrm>
              <a:prstGeom prst="blockArc">
                <a:avLst>
                  <a:gd name="adj1" fmla="val 13759388"/>
                  <a:gd name="adj2" fmla="val 4707929"/>
                  <a:gd name="adj3" fmla="val 18946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448860B-8B28-290B-09ED-DB6EF2C444DE}"/>
                  </a:ext>
                </a:extLst>
              </p:cNvPr>
              <p:cNvSpPr/>
              <p:nvPr/>
            </p:nvSpPr>
            <p:spPr>
              <a:xfrm>
                <a:off x="2204544" y="284222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/>
                  <a:ea typeface="思源黑体 CN ExtraLight"/>
                  <a:cs typeface="+mn-cs"/>
                </a:endParaRPr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B7C0C05-4D03-57F4-D258-C34734A8EB49}"/>
                </a:ext>
              </a:extLst>
            </p:cNvPr>
            <p:cNvSpPr/>
            <p:nvPr/>
          </p:nvSpPr>
          <p:spPr>
            <a:xfrm>
              <a:off x="2039746" y="2649350"/>
              <a:ext cx="1015394" cy="1015394"/>
            </a:xfrm>
            <a:prstGeom prst="ellipse">
              <a:avLst/>
            </a:prstGeom>
            <a:noFill/>
            <a:ln w="6350">
              <a:solidFill>
                <a:schemeClr val="accent1">
                  <a:alpha val="2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56F88E6-4F78-7937-59BD-F3F086D4C9A3}"/>
              </a:ext>
            </a:extLst>
          </p:cNvPr>
          <p:cNvSpPr txBox="1"/>
          <p:nvPr/>
        </p:nvSpPr>
        <p:spPr>
          <a:xfrm>
            <a:off x="2414054" y="2763818"/>
            <a:ext cx="8089672" cy="734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您可以添加内容点。若要复制并粘贴到此文本框中，请单击其旁边的“粘贴选项（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CTRL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）”，然后单击“仅保留文本”选项。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1F7A13E-F2EA-E703-068A-E3ECE1880D0F}"/>
              </a:ext>
            </a:extLst>
          </p:cNvPr>
          <p:cNvSpPr/>
          <p:nvPr/>
        </p:nvSpPr>
        <p:spPr>
          <a:xfrm>
            <a:off x="2414054" y="3816589"/>
            <a:ext cx="1699757" cy="4364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输入内容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4B9F24B-6163-411F-4F8A-766DED112E91}"/>
              </a:ext>
            </a:extLst>
          </p:cNvPr>
          <p:cNvSpPr/>
          <p:nvPr/>
        </p:nvSpPr>
        <p:spPr>
          <a:xfrm>
            <a:off x="4492859" y="3816589"/>
            <a:ext cx="1699757" cy="4364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输入内容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44DBDB3-AF76-388A-DD43-C879E4CF65D7}"/>
              </a:ext>
            </a:extLst>
          </p:cNvPr>
          <p:cNvSpPr/>
          <p:nvPr/>
        </p:nvSpPr>
        <p:spPr>
          <a:xfrm>
            <a:off x="6571664" y="3816589"/>
            <a:ext cx="1699757" cy="4364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输入内容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8314686-FF39-2FCC-4847-62400FAD7973}"/>
              </a:ext>
            </a:extLst>
          </p:cNvPr>
          <p:cNvSpPr/>
          <p:nvPr/>
        </p:nvSpPr>
        <p:spPr>
          <a:xfrm>
            <a:off x="8650468" y="3816589"/>
            <a:ext cx="1699757" cy="436490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输入内容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DE3275A-19CA-D7CA-F5E5-FA81C7EB808A}"/>
              </a:ext>
            </a:extLst>
          </p:cNvPr>
          <p:cNvCxnSpPr>
            <a:cxnSpLocks/>
          </p:cNvCxnSpPr>
          <p:nvPr/>
        </p:nvCxnSpPr>
        <p:spPr>
          <a:xfrm>
            <a:off x="2543175" y="3583407"/>
            <a:ext cx="7807050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3D5C0BE-66E5-64A0-0FCD-6DEFEF9224D4}"/>
              </a:ext>
            </a:extLst>
          </p:cNvPr>
          <p:cNvCxnSpPr>
            <a:cxnSpLocks/>
          </p:cNvCxnSpPr>
          <p:nvPr/>
        </p:nvCxnSpPr>
        <p:spPr>
          <a:xfrm>
            <a:off x="2543175" y="2566266"/>
            <a:ext cx="7807050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形 31">
            <a:extLst>
              <a:ext uri="{FF2B5EF4-FFF2-40B4-BE49-F238E27FC236}">
                <a16:creationId xmlns:a16="http://schemas.microsoft.com/office/drawing/2014/main" id="{B94A75EE-93FF-3A48-B99D-7E08AB822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0456" y="2990362"/>
            <a:ext cx="281282" cy="281282"/>
          </a:xfrm>
          <a:prstGeom prst="rect">
            <a:avLst/>
          </a:prstGeom>
        </p:spPr>
      </p:pic>
      <p:sp>
        <p:nvSpPr>
          <p:cNvPr id="33" name="箭头: V 形 32">
            <a:extLst>
              <a:ext uri="{FF2B5EF4-FFF2-40B4-BE49-F238E27FC236}">
                <a16:creationId xmlns:a16="http://schemas.microsoft.com/office/drawing/2014/main" id="{3A8A8712-039C-7ADC-ADCA-E2E9EE731356}"/>
              </a:ext>
            </a:extLst>
          </p:cNvPr>
          <p:cNvSpPr/>
          <p:nvPr/>
        </p:nvSpPr>
        <p:spPr>
          <a:xfrm>
            <a:off x="4198782" y="3930281"/>
            <a:ext cx="209106" cy="20910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4909A999-9AD4-E191-6041-1A99C7F0F5B4}"/>
              </a:ext>
            </a:extLst>
          </p:cNvPr>
          <p:cNvSpPr/>
          <p:nvPr/>
        </p:nvSpPr>
        <p:spPr>
          <a:xfrm>
            <a:off x="6277587" y="3930281"/>
            <a:ext cx="209106" cy="20910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5" name="箭头: V 形 34">
            <a:extLst>
              <a:ext uri="{FF2B5EF4-FFF2-40B4-BE49-F238E27FC236}">
                <a16:creationId xmlns:a16="http://schemas.microsoft.com/office/drawing/2014/main" id="{93812DC0-0103-73A0-0E41-0AA450EBE0D7}"/>
              </a:ext>
            </a:extLst>
          </p:cNvPr>
          <p:cNvSpPr/>
          <p:nvPr/>
        </p:nvSpPr>
        <p:spPr>
          <a:xfrm>
            <a:off x="8356391" y="3930281"/>
            <a:ext cx="209106" cy="20910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A6F6CBE-3411-DB8F-8A06-E75298392650}"/>
              </a:ext>
            </a:extLst>
          </p:cNvPr>
          <p:cNvGrpSpPr/>
          <p:nvPr/>
        </p:nvGrpSpPr>
        <p:grpSpPr>
          <a:xfrm>
            <a:off x="1138088" y="4741224"/>
            <a:ext cx="2094694" cy="1495742"/>
            <a:chOff x="4245092" y="4874237"/>
            <a:chExt cx="2094694" cy="1495742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7162240-BED3-4F83-C10F-E7F20274BBCA}"/>
                </a:ext>
              </a:extLst>
            </p:cNvPr>
            <p:cNvSpPr/>
            <p:nvPr/>
          </p:nvSpPr>
          <p:spPr>
            <a:xfrm>
              <a:off x="4245092" y="4874237"/>
              <a:ext cx="2094694" cy="1495742"/>
            </a:xfrm>
            <a:prstGeom prst="roundRect">
              <a:avLst>
                <a:gd name="adj" fmla="val 9116"/>
              </a:avLst>
            </a:prstGeom>
            <a:solidFill>
              <a:schemeClr val="accent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D7F531F-267E-8416-6CA7-84E21C703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410" y="4933016"/>
              <a:ext cx="1930058" cy="1378182"/>
            </a:xfrm>
            <a:prstGeom prst="roundRect">
              <a:avLst>
                <a:gd name="adj" fmla="val 8467"/>
              </a:avLst>
            </a:prstGeom>
          </p:spPr>
        </p:pic>
      </p:grp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F56E363-B64D-D5B4-C29E-5FE7C065E842}"/>
              </a:ext>
            </a:extLst>
          </p:cNvPr>
          <p:cNvSpPr/>
          <p:nvPr/>
        </p:nvSpPr>
        <p:spPr>
          <a:xfrm>
            <a:off x="3745131" y="4741224"/>
            <a:ext cx="2094694" cy="1495742"/>
          </a:xfrm>
          <a:prstGeom prst="roundRect">
            <a:avLst>
              <a:gd name="adj" fmla="val 9116"/>
            </a:avLst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3593350-E647-BA3E-9640-116B8795D40D}"/>
              </a:ext>
            </a:extLst>
          </p:cNvPr>
          <p:cNvSpPr/>
          <p:nvPr/>
        </p:nvSpPr>
        <p:spPr>
          <a:xfrm>
            <a:off x="6352174" y="4741224"/>
            <a:ext cx="2094694" cy="1495742"/>
          </a:xfrm>
          <a:prstGeom prst="roundRect">
            <a:avLst>
              <a:gd name="adj" fmla="val 9116"/>
            </a:avLst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0594E3B-310D-A532-5326-3AA2CE28F9FB}"/>
              </a:ext>
            </a:extLst>
          </p:cNvPr>
          <p:cNvSpPr/>
          <p:nvPr/>
        </p:nvSpPr>
        <p:spPr>
          <a:xfrm>
            <a:off x="8959218" y="4741224"/>
            <a:ext cx="2094694" cy="1495742"/>
          </a:xfrm>
          <a:prstGeom prst="roundRect">
            <a:avLst>
              <a:gd name="adj" fmla="val 9116"/>
            </a:avLst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EF63EE58-6030-1656-E523-AA5C222903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/>
          <a:stretch/>
        </p:blipFill>
        <p:spPr>
          <a:xfrm>
            <a:off x="3827449" y="4800003"/>
            <a:ext cx="1930058" cy="1379349"/>
          </a:xfrm>
          <a:prstGeom prst="roundRect">
            <a:avLst>
              <a:gd name="adj" fmla="val 8467"/>
            </a:avLst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06418C1-F910-E170-7469-DD3103AD2A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 b="310"/>
          <a:stretch/>
        </p:blipFill>
        <p:spPr>
          <a:xfrm>
            <a:off x="6434491" y="4800003"/>
            <a:ext cx="1921899" cy="1378182"/>
          </a:xfrm>
          <a:prstGeom prst="roundRect">
            <a:avLst>
              <a:gd name="adj" fmla="val 8467"/>
            </a:avLst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FFE8BAE-8218-303B-4654-9712397860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5"/>
          <a:stretch/>
        </p:blipFill>
        <p:spPr>
          <a:xfrm>
            <a:off x="9041537" y="4800003"/>
            <a:ext cx="1930058" cy="1378182"/>
          </a:xfrm>
          <a:prstGeom prst="roundRect">
            <a:avLst>
              <a:gd name="adj" fmla="val 8467"/>
            </a:avLst>
          </a:prstGeom>
        </p:spPr>
      </p:pic>
    </p:spTree>
    <p:extLst>
      <p:ext uri="{BB962C8B-B14F-4D97-AF65-F5344CB8AC3E}">
        <p14:creationId xmlns:p14="http://schemas.microsoft.com/office/powerpoint/2010/main" val="236189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文本框 166">
            <a:extLst>
              <a:ext uri="{FF2B5EF4-FFF2-40B4-BE49-F238E27FC236}">
                <a16:creationId xmlns:a16="http://schemas.microsoft.com/office/drawing/2014/main" id="{1B5CD312-15E5-1986-006E-71F6D0EABC7B}"/>
              </a:ext>
            </a:extLst>
          </p:cNvPr>
          <p:cNvSpPr txBox="1"/>
          <p:nvPr/>
        </p:nvSpPr>
        <p:spPr>
          <a:xfrm>
            <a:off x="3570514" y="2644170"/>
            <a:ext cx="50509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73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THNK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39CA84-3697-C5C4-0382-BF767C991E8B}"/>
              </a:ext>
            </a:extLst>
          </p:cNvPr>
          <p:cNvSpPr txBox="1"/>
          <p:nvPr/>
        </p:nvSpPr>
        <p:spPr>
          <a:xfrm>
            <a:off x="3570514" y="4213830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阿里巴巴普惠体 L" panose="00020600040101010101" pitchFamily="18" charset="-122"/>
              </a:rPr>
              <a:t>渐变蓝简约风工作汇报模版</a:t>
            </a:r>
          </a:p>
        </p:txBody>
      </p:sp>
    </p:spTree>
    <p:extLst>
      <p:ext uri="{BB962C8B-B14F-4D97-AF65-F5344CB8AC3E}">
        <p14:creationId xmlns:p14="http://schemas.microsoft.com/office/powerpoint/2010/main" val="18526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工作计划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97FDC093-DFEC-0952-7C35-FD9C906D9267}"/>
              </a:ext>
            </a:extLst>
          </p:cNvPr>
          <p:cNvGrpSpPr/>
          <p:nvPr/>
        </p:nvGrpSpPr>
        <p:grpSpPr>
          <a:xfrm>
            <a:off x="2537872" y="2240256"/>
            <a:ext cx="858240" cy="858240"/>
            <a:chOff x="2118323" y="2756007"/>
            <a:chExt cx="858240" cy="858240"/>
          </a:xfrm>
        </p:grpSpPr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35E1459A-CF69-5112-AA68-D37351248C89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80" name="空心弧 79">
              <a:extLst>
                <a:ext uri="{FF2B5EF4-FFF2-40B4-BE49-F238E27FC236}">
                  <a16:creationId xmlns:a16="http://schemas.microsoft.com/office/drawing/2014/main" id="{005381A3-2046-C401-D7AD-F76AC922710C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81" name="空心弧 80">
              <a:extLst>
                <a:ext uri="{FF2B5EF4-FFF2-40B4-BE49-F238E27FC236}">
                  <a16:creationId xmlns:a16="http://schemas.microsoft.com/office/drawing/2014/main" id="{A734F3F5-C039-0C8F-BD4C-C9A0917D0565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78" name="椭圆 77">
            <a:extLst>
              <a:ext uri="{FF2B5EF4-FFF2-40B4-BE49-F238E27FC236}">
                <a16:creationId xmlns:a16="http://schemas.microsoft.com/office/drawing/2014/main" id="{8DD02441-14A2-AE41-EB97-7A157C48A628}"/>
              </a:ext>
            </a:extLst>
          </p:cNvPr>
          <p:cNvSpPr/>
          <p:nvPr/>
        </p:nvSpPr>
        <p:spPr>
          <a:xfrm>
            <a:off x="2459295" y="2161679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8F0897E2-F614-FB0F-A174-426E6E39A9BB}"/>
              </a:ext>
            </a:extLst>
          </p:cNvPr>
          <p:cNvGrpSpPr/>
          <p:nvPr/>
        </p:nvGrpSpPr>
        <p:grpSpPr>
          <a:xfrm>
            <a:off x="3162853" y="4392959"/>
            <a:ext cx="858240" cy="858240"/>
            <a:chOff x="2118323" y="2756007"/>
            <a:chExt cx="858240" cy="858240"/>
          </a:xfrm>
        </p:grpSpPr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BBCD568-2298-FCF5-46FD-193874376C0D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86" name="空心弧 85">
              <a:extLst>
                <a:ext uri="{FF2B5EF4-FFF2-40B4-BE49-F238E27FC236}">
                  <a16:creationId xmlns:a16="http://schemas.microsoft.com/office/drawing/2014/main" id="{0C34A47F-9D9A-CC4B-3945-B60A45C2404D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87" name="空心弧 86">
              <a:extLst>
                <a:ext uri="{FF2B5EF4-FFF2-40B4-BE49-F238E27FC236}">
                  <a16:creationId xmlns:a16="http://schemas.microsoft.com/office/drawing/2014/main" id="{CBE12B8D-FEF9-EAA7-A9BB-0EE1590EE2A1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BA4679BE-0C53-7EBF-09B2-26EEDC4DFC42}"/>
              </a:ext>
            </a:extLst>
          </p:cNvPr>
          <p:cNvSpPr/>
          <p:nvPr/>
        </p:nvSpPr>
        <p:spPr>
          <a:xfrm>
            <a:off x="3084276" y="4314382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B3127A7-F0F5-E349-453C-2DAB0153E2CF}"/>
              </a:ext>
            </a:extLst>
          </p:cNvPr>
          <p:cNvGrpSpPr/>
          <p:nvPr/>
        </p:nvGrpSpPr>
        <p:grpSpPr>
          <a:xfrm>
            <a:off x="5023515" y="2240256"/>
            <a:ext cx="858240" cy="858240"/>
            <a:chOff x="2118323" y="2756007"/>
            <a:chExt cx="858240" cy="858240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D3CBA69E-685D-9B69-90F8-1FB4A79D9C02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92" name="空心弧 91">
              <a:extLst>
                <a:ext uri="{FF2B5EF4-FFF2-40B4-BE49-F238E27FC236}">
                  <a16:creationId xmlns:a16="http://schemas.microsoft.com/office/drawing/2014/main" id="{D1DD3662-15D8-4434-3551-76E49CA9AE75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93" name="空心弧 92">
              <a:extLst>
                <a:ext uri="{FF2B5EF4-FFF2-40B4-BE49-F238E27FC236}">
                  <a16:creationId xmlns:a16="http://schemas.microsoft.com/office/drawing/2014/main" id="{ED3FBE14-A795-4E96-FED0-75FF15BDCFE6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90" name="椭圆 89">
            <a:extLst>
              <a:ext uri="{FF2B5EF4-FFF2-40B4-BE49-F238E27FC236}">
                <a16:creationId xmlns:a16="http://schemas.microsoft.com/office/drawing/2014/main" id="{21E1024A-9EA5-BF54-6DA7-440A86D757F7}"/>
              </a:ext>
            </a:extLst>
          </p:cNvPr>
          <p:cNvSpPr/>
          <p:nvPr/>
        </p:nvSpPr>
        <p:spPr>
          <a:xfrm>
            <a:off x="4944938" y="2161679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783C0F3-1685-25E7-CA8D-505FD6325DB5}"/>
              </a:ext>
            </a:extLst>
          </p:cNvPr>
          <p:cNvGrpSpPr/>
          <p:nvPr/>
        </p:nvGrpSpPr>
        <p:grpSpPr>
          <a:xfrm>
            <a:off x="5650581" y="4392959"/>
            <a:ext cx="858240" cy="858240"/>
            <a:chOff x="2118323" y="2756007"/>
            <a:chExt cx="858240" cy="858240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EAE9A38-CDA8-1D12-8687-A5CCE3C43BA0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98" name="空心弧 97">
              <a:extLst>
                <a:ext uri="{FF2B5EF4-FFF2-40B4-BE49-F238E27FC236}">
                  <a16:creationId xmlns:a16="http://schemas.microsoft.com/office/drawing/2014/main" id="{0F5AC352-D606-2F00-1D78-30C6321264F5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99" name="空心弧 98">
              <a:extLst>
                <a:ext uri="{FF2B5EF4-FFF2-40B4-BE49-F238E27FC236}">
                  <a16:creationId xmlns:a16="http://schemas.microsoft.com/office/drawing/2014/main" id="{F0B9CAE6-526E-BA25-CF90-B0418A794040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96" name="椭圆 95">
            <a:extLst>
              <a:ext uri="{FF2B5EF4-FFF2-40B4-BE49-F238E27FC236}">
                <a16:creationId xmlns:a16="http://schemas.microsoft.com/office/drawing/2014/main" id="{B449B504-A39A-375F-6960-8A56622FE6EF}"/>
              </a:ext>
            </a:extLst>
          </p:cNvPr>
          <p:cNvSpPr/>
          <p:nvPr/>
        </p:nvSpPr>
        <p:spPr>
          <a:xfrm>
            <a:off x="5572004" y="4314382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D39972B5-635A-43FE-1682-B12A045B098B}"/>
              </a:ext>
            </a:extLst>
          </p:cNvPr>
          <p:cNvGrpSpPr/>
          <p:nvPr/>
        </p:nvGrpSpPr>
        <p:grpSpPr>
          <a:xfrm>
            <a:off x="7509158" y="2240256"/>
            <a:ext cx="858240" cy="858240"/>
            <a:chOff x="2118323" y="2756007"/>
            <a:chExt cx="858240" cy="858240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78486E19-3863-145D-98DC-558CE8F4EDCE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04" name="空心弧 103">
              <a:extLst>
                <a:ext uri="{FF2B5EF4-FFF2-40B4-BE49-F238E27FC236}">
                  <a16:creationId xmlns:a16="http://schemas.microsoft.com/office/drawing/2014/main" id="{BDFF15B5-18D0-17A0-17FF-7CC7D4658C64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05" name="空心弧 104">
              <a:extLst>
                <a:ext uri="{FF2B5EF4-FFF2-40B4-BE49-F238E27FC236}">
                  <a16:creationId xmlns:a16="http://schemas.microsoft.com/office/drawing/2014/main" id="{F4B8F3F6-C3BE-8869-1881-2A1C977B3219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02" name="椭圆 101">
            <a:extLst>
              <a:ext uri="{FF2B5EF4-FFF2-40B4-BE49-F238E27FC236}">
                <a16:creationId xmlns:a16="http://schemas.microsoft.com/office/drawing/2014/main" id="{9D748994-CA9F-8A04-3CDE-33AEAF6EC4A3}"/>
              </a:ext>
            </a:extLst>
          </p:cNvPr>
          <p:cNvSpPr/>
          <p:nvPr/>
        </p:nvSpPr>
        <p:spPr>
          <a:xfrm>
            <a:off x="7430581" y="2161679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44730A9-DF16-38ED-4924-B0C19839D554}"/>
              </a:ext>
            </a:extLst>
          </p:cNvPr>
          <p:cNvGrpSpPr/>
          <p:nvPr/>
        </p:nvGrpSpPr>
        <p:grpSpPr>
          <a:xfrm>
            <a:off x="8138309" y="4392959"/>
            <a:ext cx="858240" cy="858240"/>
            <a:chOff x="2118323" y="2756007"/>
            <a:chExt cx="858240" cy="858240"/>
          </a:xfrm>
        </p:grpSpPr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92B6878-50BE-F35D-6E6E-84765EEB7985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10" name="空心弧 109">
              <a:extLst>
                <a:ext uri="{FF2B5EF4-FFF2-40B4-BE49-F238E27FC236}">
                  <a16:creationId xmlns:a16="http://schemas.microsoft.com/office/drawing/2014/main" id="{A7E6BA5E-FFBC-58FF-C1D6-D186B437D58C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11" name="空心弧 110">
              <a:extLst>
                <a:ext uri="{FF2B5EF4-FFF2-40B4-BE49-F238E27FC236}">
                  <a16:creationId xmlns:a16="http://schemas.microsoft.com/office/drawing/2014/main" id="{0991900F-8348-61BA-9ED8-28F2567BCD0B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08" name="椭圆 107">
            <a:extLst>
              <a:ext uri="{FF2B5EF4-FFF2-40B4-BE49-F238E27FC236}">
                <a16:creationId xmlns:a16="http://schemas.microsoft.com/office/drawing/2014/main" id="{6049C9F8-23BD-E9E8-B87A-B052D60DED8A}"/>
              </a:ext>
            </a:extLst>
          </p:cNvPr>
          <p:cNvSpPr/>
          <p:nvPr/>
        </p:nvSpPr>
        <p:spPr>
          <a:xfrm>
            <a:off x="8059732" y="4314382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C948DA05-ECC4-A4B3-4497-A74DF60E3748}"/>
              </a:ext>
            </a:extLst>
          </p:cNvPr>
          <p:cNvCxnSpPr>
            <a:cxnSpLocks/>
          </p:cNvCxnSpPr>
          <p:nvPr/>
        </p:nvCxnSpPr>
        <p:spPr>
          <a:xfrm flipH="1">
            <a:off x="1949965" y="2989652"/>
            <a:ext cx="626077" cy="414055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C1B9F4BC-31AD-D22F-447C-E58688D9A1BA}"/>
              </a:ext>
            </a:extLst>
          </p:cNvPr>
          <p:cNvGrpSpPr/>
          <p:nvPr/>
        </p:nvGrpSpPr>
        <p:grpSpPr>
          <a:xfrm>
            <a:off x="9994800" y="2240256"/>
            <a:ext cx="858240" cy="858240"/>
            <a:chOff x="2118323" y="2756007"/>
            <a:chExt cx="858240" cy="858240"/>
          </a:xfrm>
        </p:grpSpPr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3905FCDB-40FE-5109-88EF-97C9FDC631F4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2" name="空心弧 141">
              <a:extLst>
                <a:ext uri="{FF2B5EF4-FFF2-40B4-BE49-F238E27FC236}">
                  <a16:creationId xmlns:a16="http://schemas.microsoft.com/office/drawing/2014/main" id="{22E27A19-C1A1-70C5-5907-CDDC4690FE11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3" name="空心弧 142">
              <a:extLst>
                <a:ext uri="{FF2B5EF4-FFF2-40B4-BE49-F238E27FC236}">
                  <a16:creationId xmlns:a16="http://schemas.microsoft.com/office/drawing/2014/main" id="{52DEEB1D-D4A6-6241-9C1C-A85E78E93317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40" name="椭圆 139">
            <a:extLst>
              <a:ext uri="{FF2B5EF4-FFF2-40B4-BE49-F238E27FC236}">
                <a16:creationId xmlns:a16="http://schemas.microsoft.com/office/drawing/2014/main" id="{DCC45C6E-485D-6E33-AC55-BECED7E8B80B}"/>
              </a:ext>
            </a:extLst>
          </p:cNvPr>
          <p:cNvSpPr/>
          <p:nvPr/>
        </p:nvSpPr>
        <p:spPr>
          <a:xfrm>
            <a:off x="9916223" y="2161679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A3418C3-62E1-9655-EDD7-DF525A4ADF15}"/>
              </a:ext>
            </a:extLst>
          </p:cNvPr>
          <p:cNvGrpSpPr/>
          <p:nvPr/>
        </p:nvGrpSpPr>
        <p:grpSpPr>
          <a:xfrm>
            <a:off x="10626036" y="4392959"/>
            <a:ext cx="858240" cy="858240"/>
            <a:chOff x="2118323" y="2756007"/>
            <a:chExt cx="858240" cy="858240"/>
          </a:xfrm>
        </p:grpSpPr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625D1EB7-F920-11EA-D658-1A57CF48E7C1}"/>
                </a:ext>
              </a:extLst>
            </p:cNvPr>
            <p:cNvSpPr/>
            <p:nvPr/>
          </p:nvSpPr>
          <p:spPr>
            <a:xfrm>
              <a:off x="2204543" y="2842227"/>
              <a:ext cx="685800" cy="685800"/>
            </a:xfrm>
            <a:prstGeom prst="ellipse">
              <a:avLst/>
            </a:prstGeom>
            <a:gradFill flip="none" rotWithShape="1">
              <a:gsLst>
                <a:gs pos="30000">
                  <a:schemeClr val="accent1">
                    <a:alpha val="64000"/>
                  </a:schemeClr>
                </a:gs>
                <a:gs pos="100000">
                  <a:schemeClr val="accent3">
                    <a:alpha val="18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8" name="空心弧 147">
              <a:extLst>
                <a:ext uri="{FF2B5EF4-FFF2-40B4-BE49-F238E27FC236}">
                  <a16:creationId xmlns:a16="http://schemas.microsoft.com/office/drawing/2014/main" id="{E031DE68-198E-913E-6454-92112C050948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9" name="空心弧 148">
              <a:extLst>
                <a:ext uri="{FF2B5EF4-FFF2-40B4-BE49-F238E27FC236}">
                  <a16:creationId xmlns:a16="http://schemas.microsoft.com/office/drawing/2014/main" id="{AF00288B-863A-9B9E-6772-024526299651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46" name="椭圆 145">
            <a:extLst>
              <a:ext uri="{FF2B5EF4-FFF2-40B4-BE49-F238E27FC236}">
                <a16:creationId xmlns:a16="http://schemas.microsoft.com/office/drawing/2014/main" id="{0857CE6F-4B67-2389-BA85-23EE96B3958E}"/>
              </a:ext>
            </a:extLst>
          </p:cNvPr>
          <p:cNvSpPr/>
          <p:nvPr/>
        </p:nvSpPr>
        <p:spPr>
          <a:xfrm>
            <a:off x="10547459" y="4314382"/>
            <a:ext cx="1015394" cy="1015394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BDCADADC-3FB6-626D-391A-70FB7D850A65}"/>
              </a:ext>
            </a:extLst>
          </p:cNvPr>
          <p:cNvCxnSpPr>
            <a:cxnSpLocks/>
          </p:cNvCxnSpPr>
          <p:nvPr/>
        </p:nvCxnSpPr>
        <p:spPr>
          <a:xfrm>
            <a:off x="3104146" y="3155068"/>
            <a:ext cx="370543" cy="1178718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直接连接符 175">
            <a:extLst>
              <a:ext uri="{FF2B5EF4-FFF2-40B4-BE49-F238E27FC236}">
                <a16:creationId xmlns:a16="http://schemas.microsoft.com/office/drawing/2014/main" id="{0F0F7A1C-2894-D0A9-1EC2-FD9A5BBFFD14}"/>
              </a:ext>
            </a:extLst>
          </p:cNvPr>
          <p:cNvCxnSpPr>
            <a:cxnSpLocks/>
            <a:stCxn id="90" idx="3"/>
            <a:endCxn id="84" idx="7"/>
          </p:cNvCxnSpPr>
          <p:nvPr/>
        </p:nvCxnSpPr>
        <p:spPr>
          <a:xfrm flipH="1">
            <a:off x="3950969" y="3028372"/>
            <a:ext cx="1142670" cy="1434711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9" name="直接连接符 178">
            <a:extLst>
              <a:ext uri="{FF2B5EF4-FFF2-40B4-BE49-F238E27FC236}">
                <a16:creationId xmlns:a16="http://schemas.microsoft.com/office/drawing/2014/main" id="{199EF39B-2999-9301-3B4B-84C71DAEB3C2}"/>
              </a:ext>
            </a:extLst>
          </p:cNvPr>
          <p:cNvCxnSpPr>
            <a:cxnSpLocks/>
          </p:cNvCxnSpPr>
          <p:nvPr/>
        </p:nvCxnSpPr>
        <p:spPr>
          <a:xfrm>
            <a:off x="5665058" y="3128439"/>
            <a:ext cx="295274" cy="1205347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64BFF157-F9E8-91CA-1EF0-0F86B0476560}"/>
              </a:ext>
            </a:extLst>
          </p:cNvPr>
          <p:cNvCxnSpPr>
            <a:cxnSpLocks/>
            <a:stCxn id="102" idx="3"/>
            <a:endCxn id="96" idx="7"/>
          </p:cNvCxnSpPr>
          <p:nvPr/>
        </p:nvCxnSpPr>
        <p:spPr>
          <a:xfrm flipH="1">
            <a:off x="6438697" y="3028372"/>
            <a:ext cx="1140585" cy="1434711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6461C4D0-53ED-445F-DA6A-9834B8BE46E2}"/>
              </a:ext>
            </a:extLst>
          </p:cNvPr>
          <p:cNvCxnSpPr>
            <a:cxnSpLocks/>
          </p:cNvCxnSpPr>
          <p:nvPr/>
        </p:nvCxnSpPr>
        <p:spPr>
          <a:xfrm>
            <a:off x="8138309" y="3128439"/>
            <a:ext cx="295274" cy="1205347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CD6A8B63-2AF0-0E7C-AAE5-84F8DC883F89}"/>
              </a:ext>
            </a:extLst>
          </p:cNvPr>
          <p:cNvCxnSpPr>
            <a:cxnSpLocks/>
          </p:cNvCxnSpPr>
          <p:nvPr/>
        </p:nvCxnSpPr>
        <p:spPr>
          <a:xfrm flipH="1">
            <a:off x="8926425" y="3028372"/>
            <a:ext cx="1140585" cy="1434711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F4AABB94-24EB-1A87-5E64-304F5F4C299F}"/>
              </a:ext>
            </a:extLst>
          </p:cNvPr>
          <p:cNvCxnSpPr>
            <a:cxnSpLocks/>
          </p:cNvCxnSpPr>
          <p:nvPr/>
        </p:nvCxnSpPr>
        <p:spPr>
          <a:xfrm>
            <a:off x="10638889" y="3128439"/>
            <a:ext cx="295274" cy="1205347"/>
          </a:xfrm>
          <a:prstGeom prst="lin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3E3A68E8-513F-2879-827E-B57BBDAF77CF}"/>
              </a:ext>
            </a:extLst>
          </p:cNvPr>
          <p:cNvSpPr/>
          <p:nvPr/>
        </p:nvSpPr>
        <p:spPr>
          <a:xfrm>
            <a:off x="865716" y="3222385"/>
            <a:ext cx="914936" cy="914936"/>
          </a:xfrm>
          <a:prstGeom prst="ellipse">
            <a:avLst/>
          </a:prstGeom>
          <a:gradFill flip="none" rotWithShape="1">
            <a:gsLst>
              <a:gs pos="30000">
                <a:schemeClr val="accent1">
                  <a:alpha val="64000"/>
                </a:schemeClr>
              </a:gs>
              <a:gs pos="100000">
                <a:schemeClr val="accent3">
                  <a:alpha val="18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0" name="空心弧 69">
            <a:extLst>
              <a:ext uri="{FF2B5EF4-FFF2-40B4-BE49-F238E27FC236}">
                <a16:creationId xmlns:a16="http://schemas.microsoft.com/office/drawing/2014/main" id="{39F6CD6F-3174-78FD-15BC-1068AE69ACF3}"/>
              </a:ext>
            </a:extLst>
          </p:cNvPr>
          <p:cNvSpPr/>
          <p:nvPr/>
        </p:nvSpPr>
        <p:spPr>
          <a:xfrm>
            <a:off x="750689" y="3107358"/>
            <a:ext cx="1144991" cy="1144991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2" name="空心弧 71">
            <a:extLst>
              <a:ext uri="{FF2B5EF4-FFF2-40B4-BE49-F238E27FC236}">
                <a16:creationId xmlns:a16="http://schemas.microsoft.com/office/drawing/2014/main" id="{C5C2A120-3F45-173F-3244-78626C4443C5}"/>
              </a:ext>
            </a:extLst>
          </p:cNvPr>
          <p:cNvSpPr/>
          <p:nvPr/>
        </p:nvSpPr>
        <p:spPr>
          <a:xfrm rot="9472655">
            <a:off x="750689" y="3107358"/>
            <a:ext cx="1144991" cy="1144991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7143ED26-1742-0D1D-F24A-C498EF3FBEAF}"/>
              </a:ext>
            </a:extLst>
          </p:cNvPr>
          <p:cNvSpPr/>
          <p:nvPr/>
        </p:nvSpPr>
        <p:spPr>
          <a:xfrm>
            <a:off x="645858" y="3002527"/>
            <a:ext cx="1354652" cy="1354653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7D409D96-F345-17A2-8421-F1F110C03D38}"/>
              </a:ext>
            </a:extLst>
          </p:cNvPr>
          <p:cNvSpPr txBox="1"/>
          <p:nvPr/>
        </p:nvSpPr>
        <p:spPr>
          <a:xfrm>
            <a:off x="629148" y="4390524"/>
            <a:ext cx="1388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20XX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CCE79D62-8EE0-BB05-9D21-D8C04BC14C7A}"/>
              </a:ext>
            </a:extLst>
          </p:cNvPr>
          <p:cNvSpPr txBox="1"/>
          <p:nvPr/>
        </p:nvSpPr>
        <p:spPr>
          <a:xfrm>
            <a:off x="750689" y="3449019"/>
            <a:ext cx="1144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目标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3E3823C0-F7B7-8670-A170-EC2A21BA3CD9}"/>
              </a:ext>
            </a:extLst>
          </p:cNvPr>
          <p:cNvSpPr txBox="1"/>
          <p:nvPr/>
        </p:nvSpPr>
        <p:spPr>
          <a:xfrm>
            <a:off x="2537872" y="2438544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BBE7614B-B8E9-B21B-E7F4-399B32C2F79B}"/>
              </a:ext>
            </a:extLst>
          </p:cNvPr>
          <p:cNvSpPr txBox="1"/>
          <p:nvPr/>
        </p:nvSpPr>
        <p:spPr>
          <a:xfrm>
            <a:off x="3162853" y="4591247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936581D5-E3E0-72F0-7013-99BE0A920027}"/>
              </a:ext>
            </a:extLst>
          </p:cNvPr>
          <p:cNvSpPr txBox="1"/>
          <p:nvPr/>
        </p:nvSpPr>
        <p:spPr>
          <a:xfrm>
            <a:off x="5650581" y="4591247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265BEB65-6A9D-D61B-E862-46446F4285B8}"/>
              </a:ext>
            </a:extLst>
          </p:cNvPr>
          <p:cNvSpPr txBox="1"/>
          <p:nvPr/>
        </p:nvSpPr>
        <p:spPr>
          <a:xfrm>
            <a:off x="8138309" y="4591247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D4A1F582-7A51-1F33-425E-4606F2E26FF8}"/>
              </a:ext>
            </a:extLst>
          </p:cNvPr>
          <p:cNvSpPr txBox="1"/>
          <p:nvPr/>
        </p:nvSpPr>
        <p:spPr>
          <a:xfrm>
            <a:off x="5023515" y="2438544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CC29ED5-3167-8DA8-EC3A-8650DAAE7F37}"/>
              </a:ext>
            </a:extLst>
          </p:cNvPr>
          <p:cNvSpPr txBox="1"/>
          <p:nvPr/>
        </p:nvSpPr>
        <p:spPr>
          <a:xfrm>
            <a:off x="7509158" y="2438544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8432F55A-6309-15C8-E09F-9929B36AD22C}"/>
              </a:ext>
            </a:extLst>
          </p:cNvPr>
          <p:cNvSpPr txBox="1"/>
          <p:nvPr/>
        </p:nvSpPr>
        <p:spPr>
          <a:xfrm>
            <a:off x="9994800" y="2438544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8D8C30C2-CB8C-DD59-F232-07F07D24A9D8}"/>
              </a:ext>
            </a:extLst>
          </p:cNvPr>
          <p:cNvSpPr txBox="1"/>
          <p:nvPr/>
        </p:nvSpPr>
        <p:spPr>
          <a:xfrm>
            <a:off x="10626036" y="4591247"/>
            <a:ext cx="85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万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4CC1B5F-4E9B-9232-E4EA-2169245F4775}"/>
              </a:ext>
            </a:extLst>
          </p:cNvPr>
          <p:cNvSpPr txBox="1"/>
          <p:nvPr/>
        </p:nvSpPr>
        <p:spPr>
          <a:xfrm>
            <a:off x="2518970" y="1827814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1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779CF494-B744-E8AF-59C8-2D13F674CAEE}"/>
              </a:ext>
            </a:extLst>
          </p:cNvPr>
          <p:cNvSpPr txBox="1"/>
          <p:nvPr/>
        </p:nvSpPr>
        <p:spPr>
          <a:xfrm>
            <a:off x="3143951" y="5324707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9682D5B8-F8D2-8CF3-8D7C-E54862EE2389}"/>
              </a:ext>
            </a:extLst>
          </p:cNvPr>
          <p:cNvSpPr txBox="1"/>
          <p:nvPr/>
        </p:nvSpPr>
        <p:spPr>
          <a:xfrm>
            <a:off x="5004613" y="1827814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3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AECF9F32-BA52-EA67-1F4B-01A109D6C322}"/>
              </a:ext>
            </a:extLst>
          </p:cNvPr>
          <p:cNvSpPr txBox="1"/>
          <p:nvPr/>
        </p:nvSpPr>
        <p:spPr>
          <a:xfrm>
            <a:off x="5631679" y="5324707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4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E6A20230-8707-3D16-5C50-1E7C2E9B5A12}"/>
              </a:ext>
            </a:extLst>
          </p:cNvPr>
          <p:cNvSpPr txBox="1"/>
          <p:nvPr/>
        </p:nvSpPr>
        <p:spPr>
          <a:xfrm>
            <a:off x="7490256" y="1827814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5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91B395E-E343-EB4E-1CA3-B2AEE913E09E}"/>
              </a:ext>
            </a:extLst>
          </p:cNvPr>
          <p:cNvSpPr txBox="1"/>
          <p:nvPr/>
        </p:nvSpPr>
        <p:spPr>
          <a:xfrm>
            <a:off x="8119407" y="5324707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6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E3A260A8-3875-64E1-1A3F-27E6054E3416}"/>
              </a:ext>
            </a:extLst>
          </p:cNvPr>
          <p:cNvSpPr txBox="1"/>
          <p:nvPr/>
        </p:nvSpPr>
        <p:spPr>
          <a:xfrm>
            <a:off x="9975898" y="1827814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7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75B2CC64-9997-CC1E-7C7E-734D09EB1FD4}"/>
              </a:ext>
            </a:extLst>
          </p:cNvPr>
          <p:cNvSpPr txBox="1"/>
          <p:nvPr/>
        </p:nvSpPr>
        <p:spPr>
          <a:xfrm>
            <a:off x="10607134" y="5324707"/>
            <a:ext cx="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8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月份</a:t>
            </a:r>
          </a:p>
        </p:txBody>
      </p:sp>
    </p:spTree>
    <p:extLst>
      <p:ext uri="{BB962C8B-B14F-4D97-AF65-F5344CB8AC3E}">
        <p14:creationId xmlns:p14="http://schemas.microsoft.com/office/powerpoint/2010/main" val="199097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覆盖市场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7575F2D-46FF-13B0-7CEF-2EBE492E38D9}"/>
              </a:ext>
            </a:extLst>
          </p:cNvPr>
          <p:cNvSpPr/>
          <p:nvPr/>
        </p:nvSpPr>
        <p:spPr>
          <a:xfrm>
            <a:off x="1288344" y="3008903"/>
            <a:ext cx="9598957" cy="2496443"/>
          </a:xfrm>
          <a:prstGeom prst="roundRect">
            <a:avLst>
              <a:gd name="adj" fmla="val 10272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C50726D-1659-E240-FF18-314A2E9C03ED}"/>
              </a:ext>
            </a:extLst>
          </p:cNvPr>
          <p:cNvGrpSpPr/>
          <p:nvPr/>
        </p:nvGrpSpPr>
        <p:grpSpPr>
          <a:xfrm>
            <a:off x="1746373" y="3278324"/>
            <a:ext cx="478100" cy="478100"/>
            <a:chOff x="2118323" y="2756007"/>
            <a:chExt cx="858240" cy="858240"/>
          </a:xfrm>
        </p:grpSpPr>
        <p:sp>
          <p:nvSpPr>
            <p:cNvPr id="13" name="空心弧 12">
              <a:extLst>
                <a:ext uri="{FF2B5EF4-FFF2-40B4-BE49-F238E27FC236}">
                  <a16:creationId xmlns:a16="http://schemas.microsoft.com/office/drawing/2014/main" id="{D631F72F-51A6-CC63-4515-F260DB3F9C73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4" name="空心弧 13">
              <a:extLst>
                <a:ext uri="{FF2B5EF4-FFF2-40B4-BE49-F238E27FC236}">
                  <a16:creationId xmlns:a16="http://schemas.microsoft.com/office/drawing/2014/main" id="{AE640685-5EFC-B191-C74C-B46A042B5EEA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A1B951E-C485-BCAA-BE89-81EC421E19A1}"/>
                </a:ext>
              </a:extLst>
            </p:cNvPr>
            <p:cNvSpPr/>
            <p:nvPr/>
          </p:nvSpPr>
          <p:spPr>
            <a:xfrm>
              <a:off x="2204544" y="2842226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719A72BA-2D74-802F-1E97-72354AE8A2F2}"/>
              </a:ext>
            </a:extLst>
          </p:cNvPr>
          <p:cNvSpPr/>
          <p:nvPr/>
        </p:nvSpPr>
        <p:spPr>
          <a:xfrm>
            <a:off x="1702600" y="3234551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857847-9893-364A-8FBA-A9F59AE440A1}"/>
              </a:ext>
            </a:extLst>
          </p:cNvPr>
          <p:cNvSpPr txBox="1"/>
          <p:nvPr/>
        </p:nvSpPr>
        <p:spPr>
          <a:xfrm>
            <a:off x="2428380" y="3314049"/>
            <a:ext cx="6102848" cy="40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已连续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10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年入选全球金融科技百强榜单。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C2606B0-3AC3-7C86-72A7-FBEFC9CE1841}"/>
              </a:ext>
            </a:extLst>
          </p:cNvPr>
          <p:cNvCxnSpPr>
            <a:cxnSpLocks/>
          </p:cNvCxnSpPr>
          <p:nvPr/>
        </p:nvCxnSpPr>
        <p:spPr>
          <a:xfrm>
            <a:off x="2543175" y="3736968"/>
            <a:ext cx="7362825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形 25">
            <a:extLst>
              <a:ext uri="{FF2B5EF4-FFF2-40B4-BE49-F238E27FC236}">
                <a16:creationId xmlns:a16="http://schemas.microsoft.com/office/drawing/2014/main" id="{90B36754-C475-9CD5-166A-F2990282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072" y="3384023"/>
            <a:ext cx="266702" cy="266702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5F791B-3106-3540-B68D-9993BDADD135}"/>
              </a:ext>
            </a:extLst>
          </p:cNvPr>
          <p:cNvGrpSpPr/>
          <p:nvPr/>
        </p:nvGrpSpPr>
        <p:grpSpPr>
          <a:xfrm>
            <a:off x="1746373" y="4058068"/>
            <a:ext cx="478100" cy="478100"/>
            <a:chOff x="2118323" y="2756007"/>
            <a:chExt cx="858240" cy="858240"/>
          </a:xfrm>
        </p:grpSpPr>
        <p:sp>
          <p:nvSpPr>
            <p:cNvPr id="35" name="空心弧 34">
              <a:extLst>
                <a:ext uri="{FF2B5EF4-FFF2-40B4-BE49-F238E27FC236}">
                  <a16:creationId xmlns:a16="http://schemas.microsoft.com/office/drawing/2014/main" id="{4E0DC881-3E65-83B6-6D5F-F4217BA9CF08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6" name="空心弧 35">
              <a:extLst>
                <a:ext uri="{FF2B5EF4-FFF2-40B4-BE49-F238E27FC236}">
                  <a16:creationId xmlns:a16="http://schemas.microsoft.com/office/drawing/2014/main" id="{CD8F505B-4097-D40D-7AB8-A975D13B7361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ADA7444-633E-D879-4B5A-533DE14AC670}"/>
                </a:ext>
              </a:extLst>
            </p:cNvPr>
            <p:cNvSpPr/>
            <p:nvPr/>
          </p:nvSpPr>
          <p:spPr>
            <a:xfrm>
              <a:off x="2204544" y="2842226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34" name="椭圆 33">
            <a:extLst>
              <a:ext uri="{FF2B5EF4-FFF2-40B4-BE49-F238E27FC236}">
                <a16:creationId xmlns:a16="http://schemas.microsoft.com/office/drawing/2014/main" id="{D4627A53-EC6E-664F-00D8-6398AD06AC49}"/>
              </a:ext>
            </a:extLst>
          </p:cNvPr>
          <p:cNvSpPr/>
          <p:nvPr/>
        </p:nvSpPr>
        <p:spPr>
          <a:xfrm>
            <a:off x="1702600" y="4014295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51570F-D161-7F12-08A1-6B2A78C52174}"/>
              </a:ext>
            </a:extLst>
          </p:cNvPr>
          <p:cNvSpPr txBox="1"/>
          <p:nvPr/>
        </p:nvSpPr>
        <p:spPr>
          <a:xfrm>
            <a:off x="2428380" y="4093793"/>
            <a:ext cx="7477620" cy="40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已连续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10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年入选全球金融科技百强榜单，已连续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10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年入选。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3A1EF4-E345-19F2-277F-82228498E4E3}"/>
              </a:ext>
            </a:extLst>
          </p:cNvPr>
          <p:cNvCxnSpPr>
            <a:cxnSpLocks/>
          </p:cNvCxnSpPr>
          <p:nvPr/>
        </p:nvCxnSpPr>
        <p:spPr>
          <a:xfrm>
            <a:off x="2543175" y="4516712"/>
            <a:ext cx="7362825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D913B7F-266F-0598-D0EF-DCBA93D7F0BF}"/>
              </a:ext>
            </a:extLst>
          </p:cNvPr>
          <p:cNvGrpSpPr/>
          <p:nvPr/>
        </p:nvGrpSpPr>
        <p:grpSpPr>
          <a:xfrm>
            <a:off x="1746373" y="4837813"/>
            <a:ext cx="478100" cy="478100"/>
            <a:chOff x="2118323" y="2756007"/>
            <a:chExt cx="858240" cy="858240"/>
          </a:xfrm>
        </p:grpSpPr>
        <p:sp>
          <p:nvSpPr>
            <p:cNvPr id="45" name="空心弧 44">
              <a:extLst>
                <a:ext uri="{FF2B5EF4-FFF2-40B4-BE49-F238E27FC236}">
                  <a16:creationId xmlns:a16="http://schemas.microsoft.com/office/drawing/2014/main" id="{E3065A19-8D18-F37D-812F-0AD62E7AA277}"/>
                </a:ext>
              </a:extLst>
            </p:cNvPr>
            <p:cNvSpPr/>
            <p:nvPr/>
          </p:nvSpPr>
          <p:spPr>
            <a:xfrm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6" name="空心弧 45">
              <a:extLst>
                <a:ext uri="{FF2B5EF4-FFF2-40B4-BE49-F238E27FC236}">
                  <a16:creationId xmlns:a16="http://schemas.microsoft.com/office/drawing/2014/main" id="{BF704C26-5B8D-5749-672A-B9AF399114ED}"/>
                </a:ext>
              </a:extLst>
            </p:cNvPr>
            <p:cNvSpPr/>
            <p:nvPr/>
          </p:nvSpPr>
          <p:spPr>
            <a:xfrm rot="9472655">
              <a:off x="2118323" y="2756007"/>
              <a:ext cx="858240" cy="858240"/>
            </a:xfrm>
            <a:prstGeom prst="blockArc">
              <a:avLst>
                <a:gd name="adj1" fmla="val 13759388"/>
                <a:gd name="adj2" fmla="val 4707929"/>
                <a:gd name="adj3" fmla="val 18946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39F037E5-074A-BC48-CF61-A01601A4F5A6}"/>
                </a:ext>
              </a:extLst>
            </p:cNvPr>
            <p:cNvSpPr/>
            <p:nvPr/>
          </p:nvSpPr>
          <p:spPr>
            <a:xfrm>
              <a:off x="2204544" y="2842226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sp>
        <p:nvSpPr>
          <p:cNvPr id="44" name="椭圆 43">
            <a:extLst>
              <a:ext uri="{FF2B5EF4-FFF2-40B4-BE49-F238E27FC236}">
                <a16:creationId xmlns:a16="http://schemas.microsoft.com/office/drawing/2014/main" id="{E685F10B-A62D-3891-F461-9B00B14FBF4C}"/>
              </a:ext>
            </a:extLst>
          </p:cNvPr>
          <p:cNvSpPr/>
          <p:nvPr/>
        </p:nvSpPr>
        <p:spPr>
          <a:xfrm>
            <a:off x="1702600" y="4794040"/>
            <a:ext cx="565646" cy="565646"/>
          </a:xfrm>
          <a:prstGeom prst="ellipse">
            <a:avLst/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CD45E0-ACDF-6DEE-688A-BFA52A44F9C3}"/>
              </a:ext>
            </a:extLst>
          </p:cNvPr>
          <p:cNvSpPr txBox="1"/>
          <p:nvPr/>
        </p:nvSpPr>
        <p:spPr>
          <a:xfrm>
            <a:off x="2428379" y="4873538"/>
            <a:ext cx="7722487" cy="40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已连续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10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年入选全球金融科技百强榜单，已连续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10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阿里巴巴普惠体 L" panose="00020600040101010101" pitchFamily="18" charset="-122"/>
              </a:rPr>
              <a:t>年入选全球金融。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6527862-8279-392D-1083-14D58B694352}"/>
              </a:ext>
            </a:extLst>
          </p:cNvPr>
          <p:cNvCxnSpPr>
            <a:cxnSpLocks/>
          </p:cNvCxnSpPr>
          <p:nvPr/>
        </p:nvCxnSpPr>
        <p:spPr>
          <a:xfrm>
            <a:off x="2543175" y="5296457"/>
            <a:ext cx="7362825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6978EF8-64FB-4593-132F-8E79B1905E02}"/>
              </a:ext>
            </a:extLst>
          </p:cNvPr>
          <p:cNvSpPr/>
          <p:nvPr/>
        </p:nvSpPr>
        <p:spPr>
          <a:xfrm>
            <a:off x="9256031" y="5512370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C693E7-C84C-CC74-16FF-15C0753F6742}"/>
              </a:ext>
            </a:extLst>
          </p:cNvPr>
          <p:cNvSpPr/>
          <p:nvPr/>
        </p:nvSpPr>
        <p:spPr>
          <a:xfrm flipH="1">
            <a:off x="1288344" y="5497529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8FD49B4-0713-A69D-EDD5-8C4B17049FF1}"/>
              </a:ext>
            </a:extLst>
          </p:cNvPr>
          <p:cNvSpPr txBox="1"/>
          <p:nvPr/>
        </p:nvSpPr>
        <p:spPr>
          <a:xfrm>
            <a:off x="1170249" y="2091920"/>
            <a:ext cx="9851502" cy="71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阿里巴巴普惠体 L" panose="00020600040101010101" pitchFamily="18" charset="-122"/>
              </a:rPr>
              <a:t>我司计划</a:t>
            </a: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XX</a:t>
            </a: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个</a:t>
            </a: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Normal"/>
                <a:ea typeface="思源黑体 CN Normal"/>
                <a:cs typeface="阿里巴巴普惠体 L" panose="00020600040101010101" pitchFamily="18" charset="-122"/>
              </a:rPr>
              <a:t>项目于明年全面覆盖，覆盖所有进驻品牌商家市场</a:t>
            </a: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0A17A620-AAA5-1178-CA00-CDCB5E3B0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0412" y="4154137"/>
            <a:ext cx="281282" cy="281282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17AA5FF0-B877-723F-ACE8-B18C56911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0163" y="4943633"/>
            <a:ext cx="261780" cy="26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zh-CN" altLang="en-US"/>
              <a:t>项目进度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8A5C0641-56DA-7297-2EAC-D908131A122A}"/>
              </a:ext>
            </a:extLst>
          </p:cNvPr>
          <p:cNvSpPr/>
          <p:nvPr/>
        </p:nvSpPr>
        <p:spPr>
          <a:xfrm>
            <a:off x="833265" y="1883129"/>
            <a:ext cx="5047065" cy="3961539"/>
          </a:xfrm>
          <a:prstGeom prst="round2SameRect">
            <a:avLst>
              <a:gd name="adj1" fmla="val 6185"/>
              <a:gd name="adj2" fmla="val 0"/>
            </a:avLst>
          </a:prstGeom>
          <a:solidFill>
            <a:schemeClr val="bg1"/>
          </a:solidFill>
          <a:ln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13EF90-0A0B-E22D-21DA-A3074ED3E2F6}"/>
              </a:ext>
            </a:extLst>
          </p:cNvPr>
          <p:cNvSpPr/>
          <p:nvPr/>
        </p:nvSpPr>
        <p:spPr>
          <a:xfrm>
            <a:off x="3197362" y="2432502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A9CB3CF-D87B-E7A5-4766-F6A8E56BFFE7}"/>
              </a:ext>
            </a:extLst>
          </p:cNvPr>
          <p:cNvSpPr/>
          <p:nvPr/>
        </p:nvSpPr>
        <p:spPr>
          <a:xfrm flipH="1">
            <a:off x="1884963" y="2432502"/>
            <a:ext cx="1631270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A6700E-97F5-3F25-9A30-B9602658EA93}"/>
              </a:ext>
            </a:extLst>
          </p:cNvPr>
          <p:cNvSpPr txBox="1"/>
          <p:nvPr/>
        </p:nvSpPr>
        <p:spPr>
          <a:xfrm>
            <a:off x="2396945" y="2120719"/>
            <a:ext cx="191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项目完成率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E3E667-1DB8-957F-437E-CF0B31BAA58E}"/>
              </a:ext>
            </a:extLst>
          </p:cNvPr>
          <p:cNvSpPr txBox="1"/>
          <p:nvPr/>
        </p:nvSpPr>
        <p:spPr>
          <a:xfrm>
            <a:off x="1389787" y="3094639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69%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21B3625-BF23-96F0-4CBB-D45E20953D3D}"/>
              </a:ext>
            </a:extLst>
          </p:cNvPr>
          <p:cNvSpPr/>
          <p:nvPr/>
        </p:nvSpPr>
        <p:spPr>
          <a:xfrm>
            <a:off x="1372162" y="2892508"/>
            <a:ext cx="865926" cy="865926"/>
          </a:xfrm>
          <a:prstGeom prst="ellipse">
            <a:avLst/>
          </a:prstGeom>
          <a:noFill/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716A517F-60E9-D259-56C5-22F3A35CE6FB}"/>
              </a:ext>
            </a:extLst>
          </p:cNvPr>
          <p:cNvSpPr/>
          <p:nvPr/>
        </p:nvSpPr>
        <p:spPr>
          <a:xfrm>
            <a:off x="1299627" y="2819973"/>
            <a:ext cx="1010996" cy="1010996"/>
          </a:xfrm>
          <a:prstGeom prst="blockArc">
            <a:avLst>
              <a:gd name="adj1" fmla="val 3721779"/>
              <a:gd name="adj2" fmla="val 3354853"/>
              <a:gd name="adj3" fmla="val 6557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46479C-08D8-3F34-F647-80DC5BD5A962}"/>
              </a:ext>
            </a:extLst>
          </p:cNvPr>
          <p:cNvSpPr txBox="1"/>
          <p:nvPr/>
        </p:nvSpPr>
        <p:spPr>
          <a:xfrm>
            <a:off x="1299627" y="3830969"/>
            <a:ext cx="101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项目一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939D00-A108-85F0-EB98-5D1D06067298}"/>
              </a:ext>
            </a:extLst>
          </p:cNvPr>
          <p:cNvSpPr txBox="1"/>
          <p:nvPr/>
        </p:nvSpPr>
        <p:spPr>
          <a:xfrm>
            <a:off x="2941459" y="3094639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34%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8F60917-9159-9550-1A3F-35788775E774}"/>
              </a:ext>
            </a:extLst>
          </p:cNvPr>
          <p:cNvSpPr/>
          <p:nvPr/>
        </p:nvSpPr>
        <p:spPr>
          <a:xfrm>
            <a:off x="2923834" y="2892508"/>
            <a:ext cx="865926" cy="865926"/>
          </a:xfrm>
          <a:prstGeom prst="ellipse">
            <a:avLst/>
          </a:prstGeom>
          <a:noFill/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F2B1E322-057B-FC3F-A53E-F02A895DE35B}"/>
              </a:ext>
            </a:extLst>
          </p:cNvPr>
          <p:cNvSpPr/>
          <p:nvPr/>
        </p:nvSpPr>
        <p:spPr>
          <a:xfrm>
            <a:off x="2851299" y="2819973"/>
            <a:ext cx="1010996" cy="1010996"/>
          </a:xfrm>
          <a:prstGeom prst="blockArc">
            <a:avLst>
              <a:gd name="adj1" fmla="val 3721779"/>
              <a:gd name="adj2" fmla="val 3354853"/>
              <a:gd name="adj3" fmla="val 6557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BF3992-68FC-2FC7-18BB-F6714209C6C2}"/>
              </a:ext>
            </a:extLst>
          </p:cNvPr>
          <p:cNvSpPr txBox="1"/>
          <p:nvPr/>
        </p:nvSpPr>
        <p:spPr>
          <a:xfrm>
            <a:off x="2851299" y="3830969"/>
            <a:ext cx="101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项目二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9012035-74E1-8EE0-92F1-C60FFD309874}"/>
              </a:ext>
            </a:extLst>
          </p:cNvPr>
          <p:cNvSpPr txBox="1"/>
          <p:nvPr/>
        </p:nvSpPr>
        <p:spPr>
          <a:xfrm>
            <a:off x="4493131" y="3094639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86%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F7DCA6D-0A7A-74D8-665E-5928C2F111CB}"/>
              </a:ext>
            </a:extLst>
          </p:cNvPr>
          <p:cNvSpPr/>
          <p:nvPr/>
        </p:nvSpPr>
        <p:spPr>
          <a:xfrm>
            <a:off x="4475506" y="2892508"/>
            <a:ext cx="865926" cy="865926"/>
          </a:xfrm>
          <a:prstGeom prst="ellipse">
            <a:avLst/>
          </a:prstGeom>
          <a:noFill/>
          <a:ln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96B2F0D2-5CF6-7175-488C-19CE83C176D7}"/>
              </a:ext>
            </a:extLst>
          </p:cNvPr>
          <p:cNvSpPr/>
          <p:nvPr/>
        </p:nvSpPr>
        <p:spPr>
          <a:xfrm>
            <a:off x="4402971" y="2819973"/>
            <a:ext cx="1010996" cy="1010996"/>
          </a:xfrm>
          <a:prstGeom prst="blockArc">
            <a:avLst>
              <a:gd name="adj1" fmla="val 3721779"/>
              <a:gd name="adj2" fmla="val 3354853"/>
              <a:gd name="adj3" fmla="val 6557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BAE9F16-E5EB-DDA0-6697-AADE08E8B5BC}"/>
              </a:ext>
            </a:extLst>
          </p:cNvPr>
          <p:cNvSpPr txBox="1"/>
          <p:nvPr/>
        </p:nvSpPr>
        <p:spPr>
          <a:xfrm>
            <a:off x="4402971" y="3830969"/>
            <a:ext cx="101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项目三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00A30DB-EE6D-A9C6-3D7B-642BF33ED06C}"/>
              </a:ext>
            </a:extLst>
          </p:cNvPr>
          <p:cNvCxnSpPr>
            <a:cxnSpLocks/>
          </p:cNvCxnSpPr>
          <p:nvPr/>
        </p:nvCxnSpPr>
        <p:spPr>
          <a:xfrm>
            <a:off x="1137752" y="4349248"/>
            <a:ext cx="4438090" cy="0"/>
          </a:xfrm>
          <a:prstGeom prst="line">
            <a:avLst/>
          </a:prstGeom>
          <a:ln>
            <a:solidFill>
              <a:schemeClr val="accent4"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32C3786-3BBF-E38D-C69D-64AF0A65900D}"/>
              </a:ext>
            </a:extLst>
          </p:cNvPr>
          <p:cNvSpPr txBox="1"/>
          <p:nvPr/>
        </p:nvSpPr>
        <p:spPr>
          <a:xfrm>
            <a:off x="1038808" y="4538247"/>
            <a:ext cx="4726992" cy="11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您可以添加内容点。若要复制并粘贴到此文本框中，请单击其旁边的“粘贴选项（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CTRL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）”，然后单击“仅保留文本”选项。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您可以添加内容点。若要复制并粘贴到此文本框中，请单击其旁边的“粘贴选项（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CTRL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）”，然后单击“仅保留文本”选项。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3B7C03E-B24F-C89E-647D-1D8F3ED77077}"/>
              </a:ext>
            </a:extLst>
          </p:cNvPr>
          <p:cNvSpPr txBox="1"/>
          <p:nvPr/>
        </p:nvSpPr>
        <p:spPr>
          <a:xfrm>
            <a:off x="6920644" y="2942239"/>
            <a:ext cx="4572855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您可以添加内容点。若要复制并粘贴到此文本框中，请单击其旁边的“粘贴选项（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CTRL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）”，然后单击“仅保留文本”选项。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221E0ECD-6EF5-4091-EB0D-0368F79C00C0}"/>
              </a:ext>
            </a:extLst>
          </p:cNvPr>
          <p:cNvSpPr/>
          <p:nvPr/>
        </p:nvSpPr>
        <p:spPr>
          <a:xfrm>
            <a:off x="6421006" y="3031537"/>
            <a:ext cx="440064" cy="374056"/>
          </a:xfrm>
          <a:custGeom>
            <a:avLst/>
            <a:gdLst>
              <a:gd name="connsiteX0" fmla="*/ 182564 w 243416"/>
              <a:gd name="connsiteY0" fmla="*/ 206904 h 206904"/>
              <a:gd name="connsiteX1" fmla="*/ 243417 w 243416"/>
              <a:gd name="connsiteY1" fmla="*/ 103452 h 206904"/>
              <a:gd name="connsiteX2" fmla="*/ 182564 w 243416"/>
              <a:gd name="connsiteY2" fmla="*/ 0 h 206904"/>
              <a:gd name="connsiteX3" fmla="*/ 60855 w 243416"/>
              <a:gd name="connsiteY3" fmla="*/ 0 h 206904"/>
              <a:gd name="connsiteX4" fmla="*/ 0 w 243416"/>
              <a:gd name="connsiteY4" fmla="*/ 103452 h 206904"/>
              <a:gd name="connsiteX5" fmla="*/ 60855 w 243416"/>
              <a:gd name="connsiteY5" fmla="*/ 206904 h 206904"/>
              <a:gd name="connsiteX6" fmla="*/ 182564 w 243416"/>
              <a:gd name="connsiteY6" fmla="*/ 206904 h 20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416" h="206904">
                <a:moveTo>
                  <a:pt x="182564" y="206904"/>
                </a:moveTo>
                <a:lnTo>
                  <a:pt x="243417" y="103452"/>
                </a:lnTo>
                <a:lnTo>
                  <a:pt x="182564" y="0"/>
                </a:lnTo>
                <a:lnTo>
                  <a:pt x="60855" y="0"/>
                </a:lnTo>
                <a:lnTo>
                  <a:pt x="0" y="103452"/>
                </a:lnTo>
                <a:lnTo>
                  <a:pt x="60855" y="206904"/>
                </a:lnTo>
                <a:lnTo>
                  <a:pt x="182564" y="206904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7FA04431-E46D-DC4A-A179-527529818D54}"/>
              </a:ext>
            </a:extLst>
          </p:cNvPr>
          <p:cNvSpPr/>
          <p:nvPr/>
        </p:nvSpPr>
        <p:spPr>
          <a:xfrm>
            <a:off x="6586030" y="3163557"/>
            <a:ext cx="110016" cy="110016"/>
          </a:xfrm>
          <a:custGeom>
            <a:avLst/>
            <a:gdLst>
              <a:gd name="connsiteX0" fmla="*/ 30427 w 60854"/>
              <a:gd name="connsiteY0" fmla="*/ 60854 h 60854"/>
              <a:gd name="connsiteX1" fmla="*/ 60854 w 60854"/>
              <a:gd name="connsiteY1" fmla="*/ 30427 h 60854"/>
              <a:gd name="connsiteX2" fmla="*/ 30427 w 60854"/>
              <a:gd name="connsiteY2" fmla="*/ 0 h 60854"/>
              <a:gd name="connsiteX3" fmla="*/ 0 w 60854"/>
              <a:gd name="connsiteY3" fmla="*/ 30427 h 60854"/>
              <a:gd name="connsiteX4" fmla="*/ 30427 w 60854"/>
              <a:gd name="connsiteY4" fmla="*/ 60854 h 6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4" h="60854">
                <a:moveTo>
                  <a:pt x="30427" y="60854"/>
                </a:moveTo>
                <a:cubicBezTo>
                  <a:pt x="47231" y="60854"/>
                  <a:pt x="60854" y="47231"/>
                  <a:pt x="60854" y="30427"/>
                </a:cubicBezTo>
                <a:cubicBezTo>
                  <a:pt x="60854" y="13623"/>
                  <a:pt x="47231" y="0"/>
                  <a:pt x="30427" y="0"/>
                </a:cubicBezTo>
                <a:cubicBezTo>
                  <a:pt x="13623" y="0"/>
                  <a:pt x="0" y="13623"/>
                  <a:pt x="0" y="30427"/>
                </a:cubicBezTo>
                <a:cubicBezTo>
                  <a:pt x="0" y="47231"/>
                  <a:pt x="13623" y="60854"/>
                  <a:pt x="30427" y="60854"/>
                </a:cubicBez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FD62CF0-6E75-A6FC-A487-AB3BC3C95FE1}"/>
              </a:ext>
            </a:extLst>
          </p:cNvPr>
          <p:cNvSpPr txBox="1"/>
          <p:nvPr/>
        </p:nvSpPr>
        <p:spPr>
          <a:xfrm>
            <a:off x="6920645" y="3849381"/>
            <a:ext cx="4563054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您可以添加内容点。若要复制并粘贴到此文本框中，请单击其旁边的“粘贴选项（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CTRL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）”，然后单击“仅保留文本”选项。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039B44A-9CD9-6DB9-A492-4B597D4CB1EE}"/>
              </a:ext>
            </a:extLst>
          </p:cNvPr>
          <p:cNvSpPr txBox="1"/>
          <p:nvPr/>
        </p:nvSpPr>
        <p:spPr>
          <a:xfrm>
            <a:off x="6920645" y="4756523"/>
            <a:ext cx="4481102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您可以添加内容点。若要复制并粘贴到此文本框中，请单击其旁边的“粘贴选项（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CTRL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rPr>
              <a:t>）”，然后单击“仅保留文本”选项。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65EDFD63-23C6-1EFC-E773-240F798D70FA}"/>
              </a:ext>
            </a:extLst>
          </p:cNvPr>
          <p:cNvSpPr/>
          <p:nvPr/>
        </p:nvSpPr>
        <p:spPr>
          <a:xfrm flipH="1">
            <a:off x="6355363" y="2432502"/>
            <a:ext cx="4050518" cy="1607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A02C4D-8D5E-C369-473C-2A88C4F312BA}"/>
              </a:ext>
            </a:extLst>
          </p:cNvPr>
          <p:cNvSpPr txBox="1"/>
          <p:nvPr/>
        </p:nvSpPr>
        <p:spPr>
          <a:xfrm>
            <a:off x="6355363" y="2025814"/>
            <a:ext cx="399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实施工作进度情况</a:t>
            </a:r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89135FDD-03A9-9FBC-4CC4-312C3451E382}"/>
              </a:ext>
            </a:extLst>
          </p:cNvPr>
          <p:cNvSpPr/>
          <p:nvPr/>
        </p:nvSpPr>
        <p:spPr>
          <a:xfrm>
            <a:off x="6812556" y="3968891"/>
            <a:ext cx="9800" cy="156816"/>
          </a:xfrm>
          <a:custGeom>
            <a:avLst/>
            <a:gdLst>
              <a:gd name="connsiteX0" fmla="*/ 0 w 4762"/>
              <a:gd name="connsiteY0" fmla="*/ 0 h 76200"/>
              <a:gd name="connsiteX1" fmla="*/ 0 w 4762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69723C66-CBE9-71A8-8971-8AA88A6B31B4}"/>
              </a:ext>
            </a:extLst>
          </p:cNvPr>
          <p:cNvSpPr/>
          <p:nvPr/>
        </p:nvSpPr>
        <p:spPr>
          <a:xfrm>
            <a:off x="6459720" y="4125707"/>
            <a:ext cx="9800" cy="156816"/>
          </a:xfrm>
          <a:custGeom>
            <a:avLst/>
            <a:gdLst>
              <a:gd name="connsiteX0" fmla="*/ 0 w 4762"/>
              <a:gd name="connsiteY0" fmla="*/ 0 h 76200"/>
              <a:gd name="connsiteX1" fmla="*/ 0 w 4762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FACADCDC-76B0-3EE4-F1D9-8032F08E5A5F}"/>
              </a:ext>
            </a:extLst>
          </p:cNvPr>
          <p:cNvSpPr/>
          <p:nvPr/>
        </p:nvSpPr>
        <p:spPr>
          <a:xfrm>
            <a:off x="6459720" y="3949289"/>
            <a:ext cx="352836" cy="352836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0 h 171450"/>
              <a:gd name="connsiteX2" fmla="*/ 24042 w 171450"/>
              <a:gd name="connsiteY2" fmla="*/ 26194 h 171450"/>
              <a:gd name="connsiteX3" fmla="*/ 0 w 171450"/>
              <a:gd name="connsiteY3" fmla="*/ 85725 h 171450"/>
              <a:gd name="connsiteX4" fmla="*/ 85725 w 171450"/>
              <a:gd name="connsiteY4" fmla="*/ 171450 h 171450"/>
              <a:gd name="connsiteX5" fmla="*/ 145256 w 171450"/>
              <a:gd name="connsiteY5" fmla="*/ 147408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38381"/>
                  <a:pt x="133070" y="0"/>
                  <a:pt x="85725" y="0"/>
                </a:cubicBezTo>
                <a:cubicBezTo>
                  <a:pt x="61505" y="0"/>
                  <a:pt x="39632" y="10044"/>
                  <a:pt x="24042" y="26194"/>
                </a:cubicBezTo>
                <a:moveTo>
                  <a:pt x="0" y="85725"/>
                </a:moveTo>
                <a:cubicBezTo>
                  <a:pt x="0" y="133070"/>
                  <a:pt x="38381" y="171450"/>
                  <a:pt x="85725" y="171450"/>
                </a:cubicBezTo>
                <a:cubicBezTo>
                  <a:pt x="108850" y="171450"/>
                  <a:pt x="129836" y="162294"/>
                  <a:pt x="145256" y="147408"/>
                </a:cubicBez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88" name="任意多边形: 形状 87">
            <a:extLst>
              <a:ext uri="{FF2B5EF4-FFF2-40B4-BE49-F238E27FC236}">
                <a16:creationId xmlns:a16="http://schemas.microsoft.com/office/drawing/2014/main" id="{C3FC5B51-3FE6-1455-1B78-DC963A378954}"/>
              </a:ext>
            </a:extLst>
          </p:cNvPr>
          <p:cNvSpPr/>
          <p:nvPr/>
        </p:nvSpPr>
        <p:spPr>
          <a:xfrm>
            <a:off x="6454050" y="4850759"/>
            <a:ext cx="328377" cy="328378"/>
          </a:xfrm>
          <a:custGeom>
            <a:avLst/>
            <a:gdLst>
              <a:gd name="connsiteX0" fmla="*/ 80963 w 161925"/>
              <a:gd name="connsiteY0" fmla="*/ 161925 h 161925"/>
              <a:gd name="connsiteX1" fmla="*/ 161925 w 161925"/>
              <a:gd name="connsiteY1" fmla="*/ 80963 h 161925"/>
              <a:gd name="connsiteX2" fmla="*/ 80963 w 161925"/>
              <a:gd name="connsiteY2" fmla="*/ 0 h 161925"/>
              <a:gd name="connsiteX3" fmla="*/ 0 w 161925"/>
              <a:gd name="connsiteY3" fmla="*/ 80963 h 161925"/>
              <a:gd name="connsiteX4" fmla="*/ 80963 w 161925"/>
              <a:gd name="connsiteY4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80963" y="161925"/>
                </a:moveTo>
                <a:cubicBezTo>
                  <a:pt x="125677" y="161925"/>
                  <a:pt x="161925" y="125677"/>
                  <a:pt x="161925" y="80963"/>
                </a:cubicBezTo>
                <a:cubicBezTo>
                  <a:pt x="161925" y="36248"/>
                  <a:pt x="125677" y="0"/>
                  <a:pt x="80963" y="0"/>
                </a:cubicBezTo>
                <a:cubicBezTo>
                  <a:pt x="36248" y="0"/>
                  <a:pt x="0" y="36248"/>
                  <a:pt x="0" y="80963"/>
                </a:cubicBezTo>
                <a:cubicBezTo>
                  <a:pt x="0" y="125677"/>
                  <a:pt x="36248" y="161925"/>
                  <a:pt x="80963" y="161925"/>
                </a:cubicBez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89" name="任意多边形: 形状 88">
            <a:extLst>
              <a:ext uri="{FF2B5EF4-FFF2-40B4-BE49-F238E27FC236}">
                <a16:creationId xmlns:a16="http://schemas.microsoft.com/office/drawing/2014/main" id="{EB18E59B-AEF7-46D3-442B-ABB19AED2C79}"/>
              </a:ext>
            </a:extLst>
          </p:cNvPr>
          <p:cNvSpPr/>
          <p:nvPr/>
        </p:nvSpPr>
        <p:spPr>
          <a:xfrm>
            <a:off x="6618237" y="4956998"/>
            <a:ext cx="9657" cy="115898"/>
          </a:xfrm>
          <a:custGeom>
            <a:avLst/>
            <a:gdLst>
              <a:gd name="connsiteX0" fmla="*/ 0 w 4762"/>
              <a:gd name="connsiteY0" fmla="*/ 0 h 57150"/>
              <a:gd name="connsiteX1" fmla="*/ 0 w 4762"/>
              <a:gd name="connsiteY1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" h="57150">
                <a:moveTo>
                  <a:pt x="0" y="0"/>
                </a:moveTo>
                <a:lnTo>
                  <a:pt x="0" y="5715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1AB0874-07CF-171F-4920-F23D79EEAC36}"/>
              </a:ext>
            </a:extLst>
          </p:cNvPr>
          <p:cNvSpPr/>
          <p:nvPr/>
        </p:nvSpPr>
        <p:spPr>
          <a:xfrm>
            <a:off x="6560439" y="5014947"/>
            <a:ext cx="115745" cy="150"/>
          </a:xfrm>
          <a:custGeom>
            <a:avLst/>
            <a:gdLst>
              <a:gd name="connsiteX0" fmla="*/ 0 w 57075"/>
              <a:gd name="connsiteY0" fmla="*/ 74 h 74"/>
              <a:gd name="connsiteX1" fmla="*/ 57076 w 57075"/>
              <a:gd name="connsiteY1" fmla="*/ 0 h 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075" h="74">
                <a:moveTo>
                  <a:pt x="0" y="74"/>
                </a:moveTo>
                <a:lnTo>
                  <a:pt x="57076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B0311560-0DCD-B4B8-CE60-81A7937734BA}"/>
              </a:ext>
            </a:extLst>
          </p:cNvPr>
          <p:cNvSpPr/>
          <p:nvPr/>
        </p:nvSpPr>
        <p:spPr>
          <a:xfrm>
            <a:off x="6736274" y="5132987"/>
            <a:ext cx="81952" cy="81952"/>
          </a:xfrm>
          <a:custGeom>
            <a:avLst/>
            <a:gdLst>
              <a:gd name="connsiteX0" fmla="*/ 0 w 40411"/>
              <a:gd name="connsiteY0" fmla="*/ 0 h 40411"/>
              <a:gd name="connsiteX1" fmla="*/ 40411 w 40411"/>
              <a:gd name="connsiteY1" fmla="*/ 40411 h 4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11" h="40411">
                <a:moveTo>
                  <a:pt x="0" y="0"/>
                </a:moveTo>
                <a:lnTo>
                  <a:pt x="40411" y="40411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52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467867" y="2087923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971175" y="29323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RocketMQ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44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5FFC0C6-AB0F-A546-76CA-8678AA1E57D6}"/>
              </a:ext>
            </a:extLst>
          </p:cNvPr>
          <p:cNvSpPr/>
          <p:nvPr/>
        </p:nvSpPr>
        <p:spPr>
          <a:xfrm>
            <a:off x="381000" y="554199"/>
            <a:ext cx="11300460" cy="5526377"/>
          </a:xfrm>
          <a:prstGeom prst="roundRect">
            <a:avLst>
              <a:gd name="adj" fmla="val 5425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1412" y="617286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架构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D4314AB-7B91-A26A-5AB4-7392E855AC40}"/>
              </a:ext>
            </a:extLst>
          </p:cNvPr>
          <p:cNvSpPr txBox="1"/>
          <p:nvPr/>
        </p:nvSpPr>
        <p:spPr>
          <a:xfrm>
            <a:off x="1531620" y="1446570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NameServer</a:t>
            </a:r>
            <a:r>
              <a:rPr lang="zh-CN" altLang="zh-CN" dirty="0"/>
              <a:t>：一个简单的</a:t>
            </a:r>
            <a:r>
              <a:rPr lang="en-US" altLang="zh-CN" dirty="0"/>
              <a:t> Topic </a:t>
            </a:r>
            <a:r>
              <a:rPr lang="zh-CN" altLang="zh-CN" dirty="0"/>
              <a:t>路由注册中心，支持</a:t>
            </a:r>
            <a:r>
              <a:rPr lang="en-US" altLang="zh-CN" dirty="0"/>
              <a:t> Topic</a:t>
            </a:r>
            <a:r>
              <a:rPr lang="zh-CN" altLang="zh-CN" dirty="0"/>
              <a:t>、</a:t>
            </a:r>
            <a:r>
              <a:rPr lang="en-US" altLang="zh-CN" dirty="0"/>
              <a:t>Broker </a:t>
            </a:r>
            <a:r>
              <a:rPr lang="zh-CN" altLang="zh-CN" dirty="0"/>
              <a:t>的动态注册与发现。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zh-CN" altLang="en-US" dirty="0"/>
              <a:t>是</a:t>
            </a:r>
            <a:r>
              <a:rPr lang="zh-CN" altLang="zh-CN" dirty="0"/>
              <a:t>无状态，各实例间相互不进行信息通讯</a:t>
            </a:r>
            <a:r>
              <a:rPr lang="zh-CN" altLang="en-US" dirty="0"/>
              <a:t>。</a:t>
            </a:r>
            <a:r>
              <a:rPr lang="en-US" altLang="zh-CN" dirty="0"/>
              <a:t>Broker</a:t>
            </a:r>
            <a:r>
              <a:rPr lang="zh-CN" altLang="zh-CN" dirty="0"/>
              <a:t>向每一台</a:t>
            </a:r>
            <a:r>
              <a:rPr lang="en-US" altLang="zh-CN" dirty="0" err="1"/>
              <a:t>NameServer</a:t>
            </a:r>
            <a:r>
              <a:rPr lang="zh-CN" altLang="zh-CN" dirty="0"/>
              <a:t>注册自己的路由信息。通过</a:t>
            </a:r>
            <a:r>
              <a:rPr lang="en-US" altLang="zh-CN" dirty="0" err="1"/>
              <a:t>NameServer</a:t>
            </a:r>
            <a:r>
              <a:rPr lang="zh-CN" altLang="zh-CN" dirty="0"/>
              <a:t>就可以知道整个</a:t>
            </a:r>
            <a:r>
              <a:rPr lang="en-US" altLang="zh-CN" dirty="0"/>
              <a:t>Broker</a:t>
            </a:r>
            <a:r>
              <a:rPr lang="zh-CN" altLang="zh-CN" dirty="0"/>
              <a:t>集群的路由信息，从而进行消息的投递和消费。</a:t>
            </a:r>
            <a:endParaRPr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64BCEE5-901D-980F-3869-3384642F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0" y="4726492"/>
            <a:ext cx="990600" cy="990600"/>
          </a:xfrm>
          <a:prstGeom prst="rect">
            <a:avLst/>
          </a:prstGeom>
        </p:spPr>
      </p:pic>
      <p:pic>
        <p:nvPicPr>
          <p:cNvPr id="3" name="图片 2" descr="RocketMQ部署架构">
            <a:extLst>
              <a:ext uri="{FF2B5EF4-FFF2-40B4-BE49-F238E27FC236}">
                <a16:creationId xmlns:a16="http://schemas.microsoft.com/office/drawing/2014/main" id="{964E82CB-599B-1F77-21D6-41D1B3BF8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45" y="1355942"/>
            <a:ext cx="5274310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DF154-DF3F-44D8-D97F-7772BAF8821B}"/>
              </a:ext>
            </a:extLst>
          </p:cNvPr>
          <p:cNvSpPr txBox="1"/>
          <p:nvPr/>
        </p:nvSpPr>
        <p:spPr>
          <a:xfrm>
            <a:off x="1531620" y="4118768"/>
            <a:ext cx="690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Broker</a:t>
            </a:r>
            <a:r>
              <a:rPr lang="zh-CN" altLang="zh-CN" dirty="0"/>
              <a:t>：主要负责消息的存储、投递和查询以及服务高可用保证。</a:t>
            </a:r>
            <a:r>
              <a:rPr lang="en-US" altLang="zh-CN" dirty="0"/>
              <a:t>Broker 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集群中的所有节点建立长连接，保持心跳。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1D031B-9F31-3875-6C22-701322A8CCA5}"/>
              </a:ext>
            </a:extLst>
          </p:cNvPr>
          <p:cNvSpPr txBox="1"/>
          <p:nvPr/>
        </p:nvSpPr>
        <p:spPr>
          <a:xfrm flipH="1">
            <a:off x="1531620" y="5128260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Producer</a:t>
            </a:r>
            <a:r>
              <a:rPr lang="zh-CN" altLang="en-US" b="1" dirty="0"/>
              <a:t>，</a:t>
            </a:r>
            <a:r>
              <a:rPr lang="en-US" altLang="zh-CN" b="1" dirty="0"/>
              <a:t> Consumer </a:t>
            </a:r>
            <a:r>
              <a:rPr lang="zh-CN" altLang="en-US" dirty="0"/>
              <a:t>：两者都分别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集群中的其中一个节点建立长连接，定期从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获取</a:t>
            </a:r>
            <a:r>
              <a:rPr lang="en-US" altLang="zh-CN" dirty="0"/>
              <a:t> Topic </a:t>
            </a:r>
            <a:r>
              <a:rPr lang="zh-CN" altLang="zh-CN" dirty="0"/>
              <a:t>路由信息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6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RocketMQ基本模型">
            <a:extLst>
              <a:ext uri="{FF2B5EF4-FFF2-40B4-BE49-F238E27FC236}">
                <a16:creationId xmlns:a16="http://schemas.microsoft.com/office/drawing/2014/main" id="{35097C3A-8A28-FB40-AF5F-B9D4586597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187546"/>
            <a:ext cx="5274310" cy="264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A8A4540-6DAE-6DE5-685F-5070DF7220B1}"/>
              </a:ext>
            </a:extLst>
          </p:cNvPr>
          <p:cNvSpPr txBox="1"/>
          <p:nvPr/>
        </p:nvSpPr>
        <p:spPr>
          <a:xfrm>
            <a:off x="325120" y="1363051"/>
            <a:ext cx="6103620" cy="166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进行消息订阅的基本单位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消息的发布、路由和消费都依赖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Topic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为了支持高并发和水平扩展，需要对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进行分区，在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中这被称为队列。一个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可能有多个队列，并且可能分布在不同的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D22F7BA-3896-316C-9AD3-C2892EB1DA5D}"/>
              </a:ext>
            </a:extLst>
          </p:cNvPr>
          <p:cNvSpPr txBox="1"/>
          <p:nvPr/>
        </p:nvSpPr>
        <p:spPr>
          <a:xfrm>
            <a:off x="217170" y="3516335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Producer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：消息的发送者。必须填写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Producer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4A1834-1878-C28F-D833-B4223597F1CB}"/>
              </a:ext>
            </a:extLst>
          </p:cNvPr>
          <p:cNvSpPr txBox="1"/>
          <p:nvPr/>
        </p:nvSpPr>
        <p:spPr>
          <a:xfrm>
            <a:off x="325120" y="3951008"/>
            <a:ext cx="11280140" cy="197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：每个消费者必须指定一个</a:t>
            </a:r>
            <a:r>
              <a:rPr lang="en-US" altLang="zh-CN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ConsumerGroup</a:t>
            </a:r>
            <a:r>
              <a:rPr lang="zh-CN" altLang="en-US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rgbClr val="1C1E21"/>
              </a:solidFill>
              <a:effectLst/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两种模式：</a:t>
            </a:r>
            <a:endParaRPr lang="en-US" altLang="zh-CN" sz="1800" kern="100" dirty="0">
              <a:solidFill>
                <a:srgbClr val="1C1E21"/>
              </a:solidFill>
              <a:effectLst/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集群模式</a:t>
            </a:r>
            <a:r>
              <a:rPr lang="zh-CN" altLang="en-US" b="1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消息只消费一次。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同一个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ConsumerGroup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Consumer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实例是负载均衡消费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广播模式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：每条消息被消费组的每个消费者处理。从消费位点来说，针对于一个消费组，在集群模式下，消费位点是由客户端提给交服务端保存的，在广播模式下，消费位点是由客户端自己保存的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5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b="1" dirty="0"/>
              <a:t>消息构成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82892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A53E7D2-7DD5-F0AD-3FB5-DCBDFA812631}"/>
              </a:ext>
            </a:extLst>
          </p:cNvPr>
          <p:cNvSpPr txBox="1"/>
          <p:nvPr/>
        </p:nvSpPr>
        <p:spPr>
          <a:xfrm>
            <a:off x="1098072" y="146125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：指定一个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A676D1-A3B1-D72D-9B44-10434C205969}"/>
              </a:ext>
            </a:extLst>
          </p:cNvPr>
          <p:cNvSpPr txBox="1"/>
          <p:nvPr/>
        </p:nvSpPr>
        <p:spPr>
          <a:xfrm>
            <a:off x="1098072" y="1924133"/>
            <a:ext cx="10400508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是一级分类，而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可以理解为是二级分类。使用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可以实现对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中的消息进行过滤。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可以用来区分同一个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下相互关联的消息，例如全集和子集的关系、流程先后的关系。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5B6B32-8342-A862-4F9E-D734FA67BBD6}"/>
              </a:ext>
            </a:extLst>
          </p:cNvPr>
          <p:cNvSpPr txBox="1"/>
          <p:nvPr/>
        </p:nvSpPr>
        <p:spPr>
          <a:xfrm>
            <a:off x="1098072" y="2831515"/>
            <a:ext cx="10347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Keys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：在业务层面的设置唯一标识码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keys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字段，方便将来定位消息丢失问题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EB6423-F912-5141-F605-9F240D1844D3}"/>
              </a:ext>
            </a:extLst>
          </p:cNvPr>
          <p:cNvSpPr txBox="1"/>
          <p:nvPr/>
        </p:nvSpPr>
        <p:spPr>
          <a:xfrm>
            <a:off x="1188720" y="34290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其他属性参考官方文档</a:t>
            </a:r>
          </a:p>
        </p:txBody>
      </p:sp>
    </p:spTree>
    <p:extLst>
      <p:ext uri="{BB962C8B-B14F-4D97-AF65-F5344CB8AC3E}">
        <p14:creationId xmlns:p14="http://schemas.microsoft.com/office/powerpoint/2010/main" val="12987434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ACE3"/>
      </a:accent1>
      <a:accent2>
        <a:srgbClr val="028FC4"/>
      </a:accent2>
      <a:accent3>
        <a:srgbClr val="0E87DA"/>
      </a:accent3>
      <a:accent4>
        <a:srgbClr val="FE8301"/>
      </a:accent4>
      <a:accent5>
        <a:srgbClr val="FEBA4F"/>
      </a:accent5>
      <a:accent6>
        <a:srgbClr val="929292"/>
      </a:accent6>
      <a:hlink>
        <a:srgbClr val="4472C4"/>
      </a:hlink>
      <a:folHlink>
        <a:srgbClr val="BFBFBF"/>
      </a:folHlink>
    </a:clrScheme>
    <a:fontScheme name="渐变蓝简约">
      <a:majorFont>
        <a:latin typeface="思源黑体 CN Normal"/>
        <a:ea typeface="思源黑体 CN Normal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ACE3"/>
    </a:accent1>
    <a:accent2>
      <a:srgbClr val="028FC4"/>
    </a:accent2>
    <a:accent3>
      <a:srgbClr val="0E87DA"/>
    </a:accent3>
    <a:accent4>
      <a:srgbClr val="FE8301"/>
    </a:accent4>
    <a:accent5>
      <a:srgbClr val="FEBA4F"/>
    </a:accent5>
    <a:accent6>
      <a:srgbClr val="92929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1555</Words>
  <Application>Microsoft Office PowerPoint</Application>
  <PresentationFormat>宽屏</PresentationFormat>
  <Paragraphs>125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思源黑体 CN Normal</vt:lpstr>
      <vt:lpstr>IBM Plex Sans</vt:lpstr>
      <vt:lpstr>思源黑体 CN ExtraLight</vt:lpstr>
      <vt:lpstr>等线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書 翰</dc:creator>
  <cp:lastModifiedBy>1802084139@qq.com</cp:lastModifiedBy>
  <cp:revision>5</cp:revision>
  <dcterms:created xsi:type="dcterms:W3CDTF">2022-07-31T06:37:39Z</dcterms:created>
  <dcterms:modified xsi:type="dcterms:W3CDTF">2025-08-03T16:49:20Z</dcterms:modified>
</cp:coreProperties>
</file>